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1" r:id="rId2"/>
    <p:sldMasterId id="2147483718" r:id="rId3"/>
    <p:sldMasterId id="2147483735" r:id="rId4"/>
    <p:sldMasterId id="2147483769" r:id="rId5"/>
    <p:sldMasterId id="2147483786" r:id="rId6"/>
    <p:sldMasterId id="2147483803" r:id="rId7"/>
    <p:sldMasterId id="2147483820" r:id="rId8"/>
  </p:sldMasterIdLst>
  <p:sldIdLst>
    <p:sldId id="273" r:id="rId9"/>
    <p:sldId id="294" r:id="rId10"/>
    <p:sldId id="257" r:id="rId11"/>
    <p:sldId id="258" r:id="rId12"/>
    <p:sldId id="289" r:id="rId13"/>
    <p:sldId id="299" r:id="rId14"/>
    <p:sldId id="295" r:id="rId15"/>
    <p:sldId id="286" r:id="rId16"/>
    <p:sldId id="284" r:id="rId17"/>
    <p:sldId id="260" r:id="rId18"/>
    <p:sldId id="303" r:id="rId19"/>
    <p:sldId id="264" r:id="rId20"/>
    <p:sldId id="310" r:id="rId21"/>
    <p:sldId id="300" r:id="rId22"/>
    <p:sldId id="311" r:id="rId23"/>
    <p:sldId id="302" r:id="rId24"/>
    <p:sldId id="304" r:id="rId25"/>
    <p:sldId id="312" r:id="rId26"/>
    <p:sldId id="314" r:id="rId27"/>
    <p:sldId id="275" r:id="rId28"/>
    <p:sldId id="276" r:id="rId29"/>
    <p:sldId id="277" r:id="rId30"/>
    <p:sldId id="279" r:id="rId31"/>
    <p:sldId id="280" r:id="rId32"/>
    <p:sldId id="281" r:id="rId33"/>
    <p:sldId id="282" r:id="rId34"/>
    <p:sldId id="316" r:id="rId35"/>
    <p:sldId id="283" r:id="rId36"/>
    <p:sldId id="26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05CC3B3-B522-4186-BB40-5EAC3914270C}">
          <p14:sldIdLst/>
        </p14:section>
        <p14:section name="Раздел без заголовка" id="{5E55A02D-36EF-413F-9518-7900C860A0AE}">
          <p14:sldIdLst>
            <p14:sldId id="273"/>
            <p14:sldId id="294"/>
            <p14:sldId id="257"/>
            <p14:sldId id="258"/>
            <p14:sldId id="289"/>
            <p14:sldId id="299"/>
            <p14:sldId id="295"/>
            <p14:sldId id="286"/>
            <p14:sldId id="284"/>
            <p14:sldId id="260"/>
            <p14:sldId id="303"/>
            <p14:sldId id="264"/>
            <p14:sldId id="310"/>
            <p14:sldId id="300"/>
            <p14:sldId id="311"/>
            <p14:sldId id="302"/>
            <p14:sldId id="304"/>
            <p14:sldId id="312"/>
            <p14:sldId id="314"/>
            <p14:sldId id="275"/>
            <p14:sldId id="276"/>
            <p14:sldId id="277"/>
            <p14:sldId id="279"/>
            <p14:sldId id="280"/>
            <p14:sldId id="281"/>
            <p14:sldId id="282"/>
            <p14:sldId id="316"/>
            <p14:sldId id="283"/>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9" autoAdjust="0"/>
  </p:normalViewPr>
  <p:slideViewPr>
    <p:cSldViewPr>
      <p:cViewPr varScale="1">
        <p:scale>
          <a:sx n="87" d="100"/>
          <a:sy n="87" d="100"/>
        </p:scale>
        <p:origin x="-10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BB38-FD3B-4035-ACB0-AA1CDFB48B3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43A92ECA-9214-43E1-B965-965068888752}">
      <dgm:prSet phldrT="[Текст]" custT="1"/>
      <dgm:spPr>
        <a:solidFill>
          <a:schemeClr val="tx2">
            <a:lumMod val="40000"/>
            <a:lumOff val="60000"/>
          </a:schemeClr>
        </a:solidFill>
      </dgm:spPr>
      <dgm:t>
        <a:bodyPr/>
        <a:lstStyle/>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endParaRPr lang="ru-RU" sz="1600" dirty="0" smtClean="0">
            <a:solidFill>
              <a:schemeClr val="accent1">
                <a:lumMod val="75000"/>
              </a:schemeClr>
            </a:solidFill>
            <a:latin typeface="Times New Roman" pitchFamily="18" charset="0"/>
            <a:cs typeface="Times New Roman" pitchFamily="18" charset="0"/>
          </a:endParaRPr>
        </a:p>
        <a:p>
          <a:r>
            <a:rPr lang="ru-RU" sz="2400" b="1" dirty="0" smtClean="0">
              <a:solidFill>
                <a:schemeClr val="accent1">
                  <a:lumMod val="75000"/>
                </a:schemeClr>
              </a:solidFill>
              <a:latin typeface="Times New Roman" pitchFamily="18" charset="0"/>
              <a:cs typeface="Times New Roman" pitchFamily="18" charset="0"/>
            </a:rPr>
            <a:t>РАЗВИТИЕ ТВОРЧЕСКОЙ ИНТУИЦИИ</a:t>
          </a:r>
          <a:endParaRPr lang="ru-RU" sz="2400" b="1" dirty="0">
            <a:solidFill>
              <a:schemeClr val="accent1">
                <a:lumMod val="75000"/>
              </a:schemeClr>
            </a:solidFill>
            <a:latin typeface="Times New Roman" pitchFamily="18" charset="0"/>
            <a:cs typeface="Times New Roman" pitchFamily="18" charset="0"/>
          </a:endParaRPr>
        </a:p>
      </dgm:t>
    </dgm:pt>
    <dgm:pt modelId="{13FB4738-63AF-4740-8152-4BAE1D72C2CE}" type="parTrans" cxnId="{39811FFC-A044-4422-85D6-98D31A2113D2}">
      <dgm:prSet/>
      <dgm:spPr/>
      <dgm:t>
        <a:bodyPr/>
        <a:lstStyle/>
        <a:p>
          <a:endParaRPr lang="ru-RU"/>
        </a:p>
      </dgm:t>
    </dgm:pt>
    <dgm:pt modelId="{E96ECC7E-A70E-4DAE-9175-60D3F067AFE0}" type="sibTrans" cxnId="{39811FFC-A044-4422-85D6-98D31A2113D2}">
      <dgm:prSet/>
      <dgm:spPr/>
      <dgm:t>
        <a:bodyPr/>
        <a:lstStyle/>
        <a:p>
          <a:endParaRPr lang="ru-RU"/>
        </a:p>
      </dgm:t>
    </dgm:pt>
    <dgm:pt modelId="{937BED39-40EC-475A-BB61-929018147ADB}">
      <dgm:prSet phldrT="[Текст]" custT="1"/>
      <dgm:spPr>
        <a:solidFill>
          <a:schemeClr val="tx2">
            <a:lumMod val="60000"/>
            <a:lumOff val="40000"/>
          </a:schemeClr>
        </a:solidFill>
      </dgm:spPr>
      <dgm:t>
        <a:bodyPr/>
        <a:lstStyle/>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b="1" dirty="0" smtClean="0">
            <a:latin typeface="Times New Roman" pitchFamily="18" charset="0"/>
            <a:cs typeface="Times New Roman" pitchFamily="18" charset="0"/>
          </a:endParaRPr>
        </a:p>
        <a:p>
          <a:endParaRPr lang="ru-RU" sz="1800" b="1" dirty="0" smtClean="0">
            <a:solidFill>
              <a:schemeClr val="accent1">
                <a:lumMod val="75000"/>
              </a:schemeClr>
            </a:solidFill>
            <a:latin typeface="Times New Roman" pitchFamily="18" charset="0"/>
            <a:cs typeface="Times New Roman" pitchFamily="18" charset="0"/>
          </a:endParaRPr>
        </a:p>
        <a:p>
          <a:r>
            <a:rPr lang="ru-RU" sz="2400" b="1" dirty="0" smtClean="0">
              <a:solidFill>
                <a:schemeClr val="accent1">
                  <a:lumMod val="75000"/>
                </a:schemeClr>
              </a:solidFill>
              <a:latin typeface="Times New Roman" pitchFamily="18" charset="0"/>
              <a:cs typeface="Times New Roman" pitchFamily="18" charset="0"/>
            </a:rPr>
            <a:t>ОБУЧЕНИЕ МЕТОДАМ РЕШЕНИЯ ТВОРЧЕСКИХ ЗАДАЧ</a:t>
          </a:r>
          <a:endParaRPr lang="ru-RU" sz="2400" b="1" dirty="0">
            <a:solidFill>
              <a:schemeClr val="accent1">
                <a:lumMod val="75000"/>
              </a:schemeClr>
            </a:solidFill>
            <a:latin typeface="Times New Roman" pitchFamily="18" charset="0"/>
            <a:cs typeface="Times New Roman" pitchFamily="18" charset="0"/>
          </a:endParaRPr>
        </a:p>
      </dgm:t>
    </dgm:pt>
    <dgm:pt modelId="{D00AE17C-5CF1-4DFC-A36C-04D96C46AA3E}" type="parTrans" cxnId="{3E76EF6A-F211-47C5-B6FB-E6CD3CB22082}">
      <dgm:prSet/>
      <dgm:spPr/>
      <dgm:t>
        <a:bodyPr/>
        <a:lstStyle/>
        <a:p>
          <a:endParaRPr lang="ru-RU"/>
        </a:p>
      </dgm:t>
    </dgm:pt>
    <dgm:pt modelId="{F3FA36AE-66A2-47CC-BC11-5ACDABCAF49F}" type="sibTrans" cxnId="{3E76EF6A-F211-47C5-B6FB-E6CD3CB22082}">
      <dgm:prSet/>
      <dgm:spPr/>
      <dgm:t>
        <a:bodyPr/>
        <a:lstStyle/>
        <a:p>
          <a:endParaRPr lang="ru-RU"/>
        </a:p>
      </dgm:t>
    </dgm:pt>
    <dgm:pt modelId="{20AF27D0-2C4E-499D-AEFA-37133A2212A5}">
      <dgm:prSet phldrT="[Текст]" custT="1"/>
      <dgm:spPr>
        <a:solidFill>
          <a:schemeClr val="tx2">
            <a:lumMod val="40000"/>
            <a:lumOff val="60000"/>
          </a:schemeClr>
        </a:solidFill>
      </dgm:spPr>
      <dgm:t>
        <a:bodyPr/>
        <a:lstStyle/>
        <a:p>
          <a:endParaRPr lang="ru-RU" sz="2400" b="1" dirty="0" smtClean="0"/>
        </a:p>
        <a:p>
          <a:endParaRPr lang="ru-RU" sz="2400" b="1" dirty="0" smtClean="0"/>
        </a:p>
        <a:p>
          <a:endParaRPr lang="ru-RU" sz="2400" b="1" dirty="0" smtClean="0">
            <a:solidFill>
              <a:schemeClr val="accent1">
                <a:lumMod val="75000"/>
              </a:schemeClr>
            </a:solidFill>
          </a:endParaRPr>
        </a:p>
        <a:p>
          <a:endParaRPr lang="ru-RU" sz="2400" b="1" dirty="0" smtClean="0">
            <a:solidFill>
              <a:schemeClr val="accent1">
                <a:lumMod val="75000"/>
              </a:schemeClr>
            </a:solidFill>
          </a:endParaRPr>
        </a:p>
        <a:p>
          <a:r>
            <a:rPr lang="ru-RU" sz="2400" b="1" dirty="0" smtClean="0">
              <a:solidFill>
                <a:schemeClr val="accent1">
                  <a:lumMod val="75000"/>
                </a:schemeClr>
              </a:solidFill>
            </a:rPr>
            <a:t>ОБУЧЕНИЕ ОРГАНИЗА ЦИИ ТВОРЧЕСКОГО ТРУДА</a:t>
          </a:r>
          <a:endParaRPr lang="ru-RU" sz="2400" b="1" dirty="0">
            <a:solidFill>
              <a:schemeClr val="accent1">
                <a:lumMod val="75000"/>
              </a:schemeClr>
            </a:solidFill>
          </a:endParaRPr>
        </a:p>
      </dgm:t>
    </dgm:pt>
    <dgm:pt modelId="{7EB2FF1C-13EA-43B6-9ECB-E0320FBDA122}" type="parTrans" cxnId="{60CF90BC-F5BA-4E35-9E6D-294BFC0214BE}">
      <dgm:prSet/>
      <dgm:spPr/>
      <dgm:t>
        <a:bodyPr/>
        <a:lstStyle/>
        <a:p>
          <a:endParaRPr lang="ru-RU"/>
        </a:p>
      </dgm:t>
    </dgm:pt>
    <dgm:pt modelId="{730E5809-CC8C-4D5B-A16D-8915D80E31D0}" type="sibTrans" cxnId="{60CF90BC-F5BA-4E35-9E6D-294BFC0214BE}">
      <dgm:prSet/>
      <dgm:spPr/>
      <dgm:t>
        <a:bodyPr/>
        <a:lstStyle/>
        <a:p>
          <a:endParaRPr lang="ru-RU"/>
        </a:p>
      </dgm:t>
    </dgm:pt>
    <dgm:pt modelId="{8456C789-79A0-4015-A4D7-5283F416992A}" type="pres">
      <dgm:prSet presAssocID="{239EBB38-FD3B-4035-ACB0-AA1CDFB48B31}" presName="theList" presStyleCnt="0">
        <dgm:presLayoutVars>
          <dgm:dir/>
          <dgm:animLvl val="lvl"/>
          <dgm:resizeHandles val="exact"/>
        </dgm:presLayoutVars>
      </dgm:prSet>
      <dgm:spPr/>
      <dgm:t>
        <a:bodyPr/>
        <a:lstStyle/>
        <a:p>
          <a:endParaRPr lang="ru-RU"/>
        </a:p>
      </dgm:t>
    </dgm:pt>
    <dgm:pt modelId="{F46A3FD2-8BE8-400F-B836-9CC6815AFD12}" type="pres">
      <dgm:prSet presAssocID="{43A92ECA-9214-43E1-B965-965068888752}" presName="compNode" presStyleCnt="0"/>
      <dgm:spPr/>
    </dgm:pt>
    <dgm:pt modelId="{BE3801CF-26FB-4E4D-9DC0-41C4A5C7C3A3}" type="pres">
      <dgm:prSet presAssocID="{43A92ECA-9214-43E1-B965-965068888752}" presName="aNode" presStyleLbl="bgShp" presStyleIdx="0" presStyleCnt="3" custScaleY="89286"/>
      <dgm:spPr/>
      <dgm:t>
        <a:bodyPr/>
        <a:lstStyle/>
        <a:p>
          <a:endParaRPr lang="ru-RU"/>
        </a:p>
      </dgm:t>
    </dgm:pt>
    <dgm:pt modelId="{26DDA43A-F7D7-4BB0-B92D-C619682770E4}" type="pres">
      <dgm:prSet presAssocID="{43A92ECA-9214-43E1-B965-965068888752}" presName="textNode" presStyleLbl="bgShp" presStyleIdx="0" presStyleCnt="3"/>
      <dgm:spPr/>
      <dgm:t>
        <a:bodyPr/>
        <a:lstStyle/>
        <a:p>
          <a:endParaRPr lang="ru-RU"/>
        </a:p>
      </dgm:t>
    </dgm:pt>
    <dgm:pt modelId="{6631F399-33D0-475D-8114-3E8B9D6F3C10}" type="pres">
      <dgm:prSet presAssocID="{43A92ECA-9214-43E1-B965-965068888752}" presName="compChildNode" presStyleCnt="0"/>
      <dgm:spPr/>
    </dgm:pt>
    <dgm:pt modelId="{A5DCA08D-ABBA-46C2-8D2F-840DA0EA4162}" type="pres">
      <dgm:prSet presAssocID="{43A92ECA-9214-43E1-B965-965068888752}" presName="theInnerList" presStyleCnt="0"/>
      <dgm:spPr/>
    </dgm:pt>
    <dgm:pt modelId="{5ADDB0D7-DAFF-4612-B845-537AF253BDE8}" type="pres">
      <dgm:prSet presAssocID="{43A92ECA-9214-43E1-B965-965068888752}" presName="aSpace" presStyleCnt="0"/>
      <dgm:spPr/>
    </dgm:pt>
    <dgm:pt modelId="{C385F296-1EAF-4800-BC5F-DC7E5A569268}" type="pres">
      <dgm:prSet presAssocID="{937BED39-40EC-475A-BB61-929018147ADB}" presName="compNode" presStyleCnt="0"/>
      <dgm:spPr/>
    </dgm:pt>
    <dgm:pt modelId="{14021B18-8B28-40C0-BD53-BC5786BEC315}" type="pres">
      <dgm:prSet presAssocID="{937BED39-40EC-475A-BB61-929018147ADB}" presName="aNode" presStyleLbl="bgShp" presStyleIdx="1" presStyleCnt="3" custScaleY="89286"/>
      <dgm:spPr/>
      <dgm:t>
        <a:bodyPr/>
        <a:lstStyle/>
        <a:p>
          <a:endParaRPr lang="ru-RU"/>
        </a:p>
      </dgm:t>
    </dgm:pt>
    <dgm:pt modelId="{86C29ADD-4CC1-4C88-B3E3-7C9B05537B44}" type="pres">
      <dgm:prSet presAssocID="{937BED39-40EC-475A-BB61-929018147ADB}" presName="textNode" presStyleLbl="bgShp" presStyleIdx="1" presStyleCnt="3"/>
      <dgm:spPr/>
      <dgm:t>
        <a:bodyPr/>
        <a:lstStyle/>
        <a:p>
          <a:endParaRPr lang="ru-RU"/>
        </a:p>
      </dgm:t>
    </dgm:pt>
    <dgm:pt modelId="{09805234-822D-47FC-97F6-BA8D6EFEBAD0}" type="pres">
      <dgm:prSet presAssocID="{937BED39-40EC-475A-BB61-929018147ADB}" presName="compChildNode" presStyleCnt="0"/>
      <dgm:spPr/>
    </dgm:pt>
    <dgm:pt modelId="{80886A18-5330-4B77-A2DE-511B5E84E2C3}" type="pres">
      <dgm:prSet presAssocID="{937BED39-40EC-475A-BB61-929018147ADB}" presName="theInnerList" presStyleCnt="0"/>
      <dgm:spPr/>
    </dgm:pt>
    <dgm:pt modelId="{9AF92966-DC66-48F5-B7C2-59D9FA620619}" type="pres">
      <dgm:prSet presAssocID="{937BED39-40EC-475A-BB61-929018147ADB}" presName="aSpace" presStyleCnt="0"/>
      <dgm:spPr/>
    </dgm:pt>
    <dgm:pt modelId="{74603805-652E-4148-A021-8BB9D3437561}" type="pres">
      <dgm:prSet presAssocID="{20AF27D0-2C4E-499D-AEFA-37133A2212A5}" presName="compNode" presStyleCnt="0"/>
      <dgm:spPr/>
    </dgm:pt>
    <dgm:pt modelId="{769B6598-7315-4D39-ADC9-8699FFEE1A5C}" type="pres">
      <dgm:prSet presAssocID="{20AF27D0-2C4E-499D-AEFA-37133A2212A5}" presName="aNode" presStyleLbl="bgShp" presStyleIdx="2" presStyleCnt="3" custScaleY="89286"/>
      <dgm:spPr/>
      <dgm:t>
        <a:bodyPr/>
        <a:lstStyle/>
        <a:p>
          <a:endParaRPr lang="ru-RU"/>
        </a:p>
      </dgm:t>
    </dgm:pt>
    <dgm:pt modelId="{CA5F769D-BEB5-4A0C-BC1F-7260ED2D6049}" type="pres">
      <dgm:prSet presAssocID="{20AF27D0-2C4E-499D-AEFA-37133A2212A5}" presName="textNode" presStyleLbl="bgShp" presStyleIdx="2" presStyleCnt="3"/>
      <dgm:spPr/>
      <dgm:t>
        <a:bodyPr/>
        <a:lstStyle/>
        <a:p>
          <a:endParaRPr lang="ru-RU"/>
        </a:p>
      </dgm:t>
    </dgm:pt>
    <dgm:pt modelId="{C667198C-AF4D-411A-947B-A79B2B786B6A}" type="pres">
      <dgm:prSet presAssocID="{20AF27D0-2C4E-499D-AEFA-37133A2212A5}" presName="compChildNode" presStyleCnt="0"/>
      <dgm:spPr/>
    </dgm:pt>
    <dgm:pt modelId="{12A4B1A3-94D0-4AA4-BC75-CA36EE643765}" type="pres">
      <dgm:prSet presAssocID="{20AF27D0-2C4E-499D-AEFA-37133A2212A5}" presName="theInnerList" presStyleCnt="0"/>
      <dgm:spPr/>
    </dgm:pt>
  </dgm:ptLst>
  <dgm:cxnLst>
    <dgm:cxn modelId="{6F2BF2FE-7FFF-4A72-8367-727E2E8AC352}" type="presOf" srcId="{20AF27D0-2C4E-499D-AEFA-37133A2212A5}" destId="{769B6598-7315-4D39-ADC9-8699FFEE1A5C}" srcOrd="0" destOrd="0" presId="urn:microsoft.com/office/officeart/2005/8/layout/lProcess2"/>
    <dgm:cxn modelId="{60CF90BC-F5BA-4E35-9E6D-294BFC0214BE}" srcId="{239EBB38-FD3B-4035-ACB0-AA1CDFB48B31}" destId="{20AF27D0-2C4E-499D-AEFA-37133A2212A5}" srcOrd="2" destOrd="0" parTransId="{7EB2FF1C-13EA-43B6-9ECB-E0320FBDA122}" sibTransId="{730E5809-CC8C-4D5B-A16D-8915D80E31D0}"/>
    <dgm:cxn modelId="{E51AA3B1-8363-4700-B7B6-C01547B82095}" type="presOf" srcId="{937BED39-40EC-475A-BB61-929018147ADB}" destId="{14021B18-8B28-40C0-BD53-BC5786BEC315}" srcOrd="0" destOrd="0" presId="urn:microsoft.com/office/officeart/2005/8/layout/lProcess2"/>
    <dgm:cxn modelId="{479C8CC5-2488-4FEC-B3BF-D12593DC9C9F}" type="presOf" srcId="{43A92ECA-9214-43E1-B965-965068888752}" destId="{26DDA43A-F7D7-4BB0-B92D-C619682770E4}" srcOrd="1" destOrd="0" presId="urn:microsoft.com/office/officeart/2005/8/layout/lProcess2"/>
    <dgm:cxn modelId="{2C4081C7-C796-4749-AB18-A9D3FC12B569}" type="presOf" srcId="{239EBB38-FD3B-4035-ACB0-AA1CDFB48B31}" destId="{8456C789-79A0-4015-A4D7-5283F416992A}" srcOrd="0" destOrd="0" presId="urn:microsoft.com/office/officeart/2005/8/layout/lProcess2"/>
    <dgm:cxn modelId="{A729A694-5FC7-468C-9382-DCF75849206C}" type="presOf" srcId="{20AF27D0-2C4E-499D-AEFA-37133A2212A5}" destId="{CA5F769D-BEB5-4A0C-BC1F-7260ED2D6049}" srcOrd="1" destOrd="0" presId="urn:microsoft.com/office/officeart/2005/8/layout/lProcess2"/>
    <dgm:cxn modelId="{054A6F77-78FB-497C-88B5-49E655507290}" type="presOf" srcId="{937BED39-40EC-475A-BB61-929018147ADB}" destId="{86C29ADD-4CC1-4C88-B3E3-7C9B05537B44}" srcOrd="1" destOrd="0" presId="urn:microsoft.com/office/officeart/2005/8/layout/lProcess2"/>
    <dgm:cxn modelId="{AA16CF79-5704-4582-922F-A6C7515EEBA5}" type="presOf" srcId="{43A92ECA-9214-43E1-B965-965068888752}" destId="{BE3801CF-26FB-4E4D-9DC0-41C4A5C7C3A3}" srcOrd="0" destOrd="0" presId="urn:microsoft.com/office/officeart/2005/8/layout/lProcess2"/>
    <dgm:cxn modelId="{3E76EF6A-F211-47C5-B6FB-E6CD3CB22082}" srcId="{239EBB38-FD3B-4035-ACB0-AA1CDFB48B31}" destId="{937BED39-40EC-475A-BB61-929018147ADB}" srcOrd="1" destOrd="0" parTransId="{D00AE17C-5CF1-4DFC-A36C-04D96C46AA3E}" sibTransId="{F3FA36AE-66A2-47CC-BC11-5ACDABCAF49F}"/>
    <dgm:cxn modelId="{39811FFC-A044-4422-85D6-98D31A2113D2}" srcId="{239EBB38-FD3B-4035-ACB0-AA1CDFB48B31}" destId="{43A92ECA-9214-43E1-B965-965068888752}" srcOrd="0" destOrd="0" parTransId="{13FB4738-63AF-4740-8152-4BAE1D72C2CE}" sibTransId="{E96ECC7E-A70E-4DAE-9175-60D3F067AFE0}"/>
    <dgm:cxn modelId="{FB426805-D1F5-45C6-9171-C9986516CA41}" type="presParOf" srcId="{8456C789-79A0-4015-A4D7-5283F416992A}" destId="{F46A3FD2-8BE8-400F-B836-9CC6815AFD12}" srcOrd="0" destOrd="0" presId="urn:microsoft.com/office/officeart/2005/8/layout/lProcess2"/>
    <dgm:cxn modelId="{4DE374DF-938B-40C1-A9E5-9A8885E40DC3}" type="presParOf" srcId="{F46A3FD2-8BE8-400F-B836-9CC6815AFD12}" destId="{BE3801CF-26FB-4E4D-9DC0-41C4A5C7C3A3}" srcOrd="0" destOrd="0" presId="urn:microsoft.com/office/officeart/2005/8/layout/lProcess2"/>
    <dgm:cxn modelId="{A5604AED-A7E5-48FF-8E8B-13F267A8233F}" type="presParOf" srcId="{F46A3FD2-8BE8-400F-B836-9CC6815AFD12}" destId="{26DDA43A-F7D7-4BB0-B92D-C619682770E4}" srcOrd="1" destOrd="0" presId="urn:microsoft.com/office/officeart/2005/8/layout/lProcess2"/>
    <dgm:cxn modelId="{C56DC958-6A02-4A17-BA31-D648EEA8EDD6}" type="presParOf" srcId="{F46A3FD2-8BE8-400F-B836-9CC6815AFD12}" destId="{6631F399-33D0-475D-8114-3E8B9D6F3C10}" srcOrd="2" destOrd="0" presId="urn:microsoft.com/office/officeart/2005/8/layout/lProcess2"/>
    <dgm:cxn modelId="{E37371DA-0274-4AAE-89D0-209814E7AAFE}" type="presParOf" srcId="{6631F399-33D0-475D-8114-3E8B9D6F3C10}" destId="{A5DCA08D-ABBA-46C2-8D2F-840DA0EA4162}" srcOrd="0" destOrd="0" presId="urn:microsoft.com/office/officeart/2005/8/layout/lProcess2"/>
    <dgm:cxn modelId="{E4FC1792-6664-4C81-B370-DCA7AFA501EA}" type="presParOf" srcId="{8456C789-79A0-4015-A4D7-5283F416992A}" destId="{5ADDB0D7-DAFF-4612-B845-537AF253BDE8}" srcOrd="1" destOrd="0" presId="urn:microsoft.com/office/officeart/2005/8/layout/lProcess2"/>
    <dgm:cxn modelId="{E3F4404B-8E66-4FCD-8A77-F325E6F1D582}" type="presParOf" srcId="{8456C789-79A0-4015-A4D7-5283F416992A}" destId="{C385F296-1EAF-4800-BC5F-DC7E5A569268}" srcOrd="2" destOrd="0" presId="urn:microsoft.com/office/officeart/2005/8/layout/lProcess2"/>
    <dgm:cxn modelId="{2F2FD4BC-317B-4F8A-9DD8-F6D7C65B1E94}" type="presParOf" srcId="{C385F296-1EAF-4800-BC5F-DC7E5A569268}" destId="{14021B18-8B28-40C0-BD53-BC5786BEC315}" srcOrd="0" destOrd="0" presId="urn:microsoft.com/office/officeart/2005/8/layout/lProcess2"/>
    <dgm:cxn modelId="{507A2F9B-8508-4740-B9A6-3CAA80855B05}" type="presParOf" srcId="{C385F296-1EAF-4800-BC5F-DC7E5A569268}" destId="{86C29ADD-4CC1-4C88-B3E3-7C9B05537B44}" srcOrd="1" destOrd="0" presId="urn:microsoft.com/office/officeart/2005/8/layout/lProcess2"/>
    <dgm:cxn modelId="{E392B516-2C7C-472E-9A91-F43B3BBB6C93}" type="presParOf" srcId="{C385F296-1EAF-4800-BC5F-DC7E5A569268}" destId="{09805234-822D-47FC-97F6-BA8D6EFEBAD0}" srcOrd="2" destOrd="0" presId="urn:microsoft.com/office/officeart/2005/8/layout/lProcess2"/>
    <dgm:cxn modelId="{A55D507C-0B9A-4079-B68D-0D4859158504}" type="presParOf" srcId="{09805234-822D-47FC-97F6-BA8D6EFEBAD0}" destId="{80886A18-5330-4B77-A2DE-511B5E84E2C3}" srcOrd="0" destOrd="0" presId="urn:microsoft.com/office/officeart/2005/8/layout/lProcess2"/>
    <dgm:cxn modelId="{81906F13-D468-4977-920F-4C704B4C0307}" type="presParOf" srcId="{8456C789-79A0-4015-A4D7-5283F416992A}" destId="{9AF92966-DC66-48F5-B7C2-59D9FA620619}" srcOrd="3" destOrd="0" presId="urn:microsoft.com/office/officeart/2005/8/layout/lProcess2"/>
    <dgm:cxn modelId="{D9BAFF0C-C7B5-4DC6-BF62-DD715A74D683}" type="presParOf" srcId="{8456C789-79A0-4015-A4D7-5283F416992A}" destId="{74603805-652E-4148-A021-8BB9D3437561}" srcOrd="4" destOrd="0" presId="urn:microsoft.com/office/officeart/2005/8/layout/lProcess2"/>
    <dgm:cxn modelId="{14A3A90E-D293-404E-8E79-9677827DBC36}" type="presParOf" srcId="{74603805-652E-4148-A021-8BB9D3437561}" destId="{769B6598-7315-4D39-ADC9-8699FFEE1A5C}" srcOrd="0" destOrd="0" presId="urn:microsoft.com/office/officeart/2005/8/layout/lProcess2"/>
    <dgm:cxn modelId="{ACA5203E-7EF8-465F-B3D1-73E59B7C9A2C}" type="presParOf" srcId="{74603805-652E-4148-A021-8BB9D3437561}" destId="{CA5F769D-BEB5-4A0C-BC1F-7260ED2D6049}" srcOrd="1" destOrd="0" presId="urn:microsoft.com/office/officeart/2005/8/layout/lProcess2"/>
    <dgm:cxn modelId="{348A2824-719D-47F2-B9AB-391837073265}" type="presParOf" srcId="{74603805-652E-4148-A021-8BB9D3437561}" destId="{C667198C-AF4D-411A-947B-A79B2B786B6A}" srcOrd="2" destOrd="0" presId="urn:microsoft.com/office/officeart/2005/8/layout/lProcess2"/>
    <dgm:cxn modelId="{5055886B-EE5D-4D09-BC5D-56B06D526097}" type="presParOf" srcId="{C667198C-AF4D-411A-947B-A79B2B786B6A}" destId="{12A4B1A3-94D0-4AA4-BC75-CA36EE64376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AD66B-C57F-47C2-92CE-EBBBC77AFD29}"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B1DA3E63-0EE8-40DC-A4C2-D689D8641979}">
      <dgm:prSet custT="1"/>
      <dgm:spPr/>
      <dgm:t>
        <a:bodyPr/>
        <a:lstStyle/>
        <a:p>
          <a:r>
            <a:rPr lang="ru-RU" sz="1600" dirty="0" smtClean="0">
              <a:latin typeface="Times New Roman" pitchFamily="18" charset="0"/>
              <a:cs typeface="Times New Roman" pitchFamily="18" charset="0"/>
            </a:rPr>
            <a:t>ТРИЗ – это управляемый процесс создания нового, соединяющий в себе точный расчет, логику, интуицию”, так считал основатель теории </a:t>
          </a:r>
          <a:r>
            <a:rPr lang="ru-RU" sz="1600" dirty="0" err="1" smtClean="0">
              <a:latin typeface="Times New Roman" pitchFamily="18" charset="0"/>
              <a:cs typeface="Times New Roman" pitchFamily="18" charset="0"/>
            </a:rPr>
            <a:t>Г.С.Альтшуллер</a:t>
          </a:r>
          <a:r>
            <a:rPr lang="ru-RU" sz="1600" dirty="0" smtClean="0">
              <a:latin typeface="Times New Roman" pitchFamily="18" charset="0"/>
              <a:cs typeface="Times New Roman" pitchFamily="18" charset="0"/>
            </a:rPr>
            <a:t> и его последователи</a:t>
          </a:r>
          <a:endParaRPr lang="ru-RU" sz="1600" dirty="0">
            <a:latin typeface="Times New Roman" pitchFamily="18" charset="0"/>
            <a:cs typeface="Times New Roman" pitchFamily="18" charset="0"/>
          </a:endParaRPr>
        </a:p>
      </dgm:t>
    </dgm:pt>
    <dgm:pt modelId="{94EA1731-77A1-451B-97DF-45F633AB6FBF}" type="parTrans" cxnId="{E41BB786-58B1-41AF-A2BF-2B92F7148B16}">
      <dgm:prSet/>
      <dgm:spPr/>
      <dgm:t>
        <a:bodyPr/>
        <a:lstStyle/>
        <a:p>
          <a:endParaRPr lang="ru-RU"/>
        </a:p>
      </dgm:t>
    </dgm:pt>
    <dgm:pt modelId="{04A965F9-5C18-40D8-A7C0-88A01FBD1333}" type="sibTrans" cxnId="{E41BB786-58B1-41AF-A2BF-2B92F7148B16}">
      <dgm:prSet/>
      <dgm:spPr/>
      <dgm:t>
        <a:bodyPr/>
        <a:lstStyle/>
        <a:p>
          <a:endParaRPr lang="ru-RU"/>
        </a:p>
      </dgm:t>
    </dgm:pt>
    <dgm:pt modelId="{603DF43E-B4DD-4DD2-AC7F-2BF7EB698F6B}">
      <dgm:prSet custT="1"/>
      <dgm:spPr/>
      <dgm:t>
        <a:bodyPr/>
        <a:lstStyle/>
        <a:p>
          <a:r>
            <a:rPr lang="ru-RU" sz="1600" smtClean="0">
              <a:latin typeface="Times New Roman" pitchFamily="18" charset="0"/>
              <a:cs typeface="Times New Roman" pitchFamily="18" charset="0"/>
            </a:rPr>
            <a:t>На базе любой программы, по которой работает воспитатель, можно использовать проверенные на практике методы и приемы ТРИЗ-РТВ</a:t>
          </a:r>
          <a:r>
            <a:rPr lang="ru-RU" sz="140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dgm:t>
    </dgm:pt>
    <dgm:pt modelId="{966B3DA2-9FA7-4C63-A651-D7C5A426E2D9}" type="parTrans" cxnId="{17D53C0A-9511-4115-97F1-738719E7F531}">
      <dgm:prSet/>
      <dgm:spPr/>
      <dgm:t>
        <a:bodyPr/>
        <a:lstStyle/>
        <a:p>
          <a:endParaRPr lang="ru-RU"/>
        </a:p>
      </dgm:t>
    </dgm:pt>
    <dgm:pt modelId="{F4E50494-7B74-472D-8713-5B47576846C1}" type="sibTrans" cxnId="{17D53C0A-9511-4115-97F1-738719E7F531}">
      <dgm:prSet/>
      <dgm:spPr/>
      <dgm:t>
        <a:bodyPr/>
        <a:lstStyle/>
        <a:p>
          <a:endParaRPr lang="ru-RU"/>
        </a:p>
      </dgm:t>
    </dgm:pt>
    <dgm:pt modelId="{926FF8CA-3FEC-4278-BC99-4458FF6E7A1B}">
      <dgm:prSet custT="1"/>
      <dgm:spPr/>
      <dgm:t>
        <a:bodyPr/>
        <a:lstStyle/>
        <a:p>
          <a:r>
            <a:rPr lang="ru-RU" sz="1600" dirty="0" smtClean="0">
              <a:latin typeface="Times New Roman" pitchFamily="18" charset="0"/>
              <a:cs typeface="Times New Roman" pitchFamily="18" charset="0"/>
            </a:rPr>
            <a:t>Основным средством работы с детьми является педагогический поиск. Педагог не даёт готовые знания, не раскрывает перед детьми истину, он учит ее находить</a:t>
          </a:r>
          <a:r>
            <a:rPr lang="ru-RU" sz="800" dirty="0" smtClean="0"/>
            <a:t>. </a:t>
          </a:r>
          <a:endParaRPr lang="ru-RU" sz="800" dirty="0"/>
        </a:p>
      </dgm:t>
    </dgm:pt>
    <dgm:pt modelId="{D628F1A4-B27A-4ACC-9BCF-273458048D70}" type="parTrans" cxnId="{75376F4A-E0CA-4736-A6F6-58CED454A69F}">
      <dgm:prSet/>
      <dgm:spPr/>
      <dgm:t>
        <a:bodyPr/>
        <a:lstStyle/>
        <a:p>
          <a:endParaRPr lang="ru-RU"/>
        </a:p>
      </dgm:t>
    </dgm:pt>
    <dgm:pt modelId="{292A7D40-4EB1-470E-8D04-2A6412A18D44}" type="sibTrans" cxnId="{75376F4A-E0CA-4736-A6F6-58CED454A69F}">
      <dgm:prSet/>
      <dgm:spPr/>
      <dgm:t>
        <a:bodyPr/>
        <a:lstStyle/>
        <a:p>
          <a:endParaRPr lang="ru-RU"/>
        </a:p>
      </dgm:t>
    </dgm:pt>
    <dgm:pt modelId="{0DD92D0F-6BEC-4B2D-B200-3DA56B3BB80F}">
      <dgm:prSet custT="1"/>
      <dgm:spPr/>
      <dgm:t>
        <a:bodyPr/>
        <a:lstStyle/>
        <a:p>
          <a:r>
            <a:rPr lang="ru-RU" sz="1600" dirty="0" smtClean="0">
              <a:latin typeface="Times New Roman" pitchFamily="18" charset="0"/>
              <a:cs typeface="Times New Roman" pitchFamily="18" charset="0"/>
            </a:rPr>
            <a:t>ТРИЗ для дошкольников – это система коллективных игр, занятий, призванная не изменять основную программу, а максимально увеличивать ее эффективность</a:t>
          </a:r>
          <a:endParaRPr lang="ru-RU" sz="1600" dirty="0">
            <a:latin typeface="Times New Roman" pitchFamily="18" charset="0"/>
            <a:cs typeface="Times New Roman" pitchFamily="18" charset="0"/>
          </a:endParaRPr>
        </a:p>
      </dgm:t>
    </dgm:pt>
    <dgm:pt modelId="{146C4EFC-E3F0-4BB0-9724-3D89C668FB86}" type="sibTrans" cxnId="{47AB452B-FE52-44EC-87E8-0F81C2EFD0B6}">
      <dgm:prSet/>
      <dgm:spPr/>
      <dgm:t>
        <a:bodyPr/>
        <a:lstStyle/>
        <a:p>
          <a:endParaRPr lang="ru-RU"/>
        </a:p>
      </dgm:t>
    </dgm:pt>
    <dgm:pt modelId="{904A50A8-77F2-4B72-80BA-A0A0DD88C848}" type="parTrans" cxnId="{47AB452B-FE52-44EC-87E8-0F81C2EFD0B6}">
      <dgm:prSet/>
      <dgm:spPr/>
      <dgm:t>
        <a:bodyPr/>
        <a:lstStyle/>
        <a:p>
          <a:endParaRPr lang="ru-RU"/>
        </a:p>
      </dgm:t>
    </dgm:pt>
    <dgm:pt modelId="{F4BEA0FB-22D4-49A5-BF3D-ACCAA308B1E8}">
      <dgm:prSet custT="1"/>
      <dgm:spPr/>
      <dgm:t>
        <a:bodyPr/>
        <a:lstStyle/>
        <a:p>
          <a:r>
            <a:rPr lang="ru-RU" sz="14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Основным рабочим механизмом ТРИЗ служит алгоритм  решения изобретательских задач. Овладев алгоритмом, решение любых задач идет планомерно, по четким логическим этапам</a:t>
          </a:r>
          <a:endParaRPr lang="ru-RU" sz="1600" dirty="0">
            <a:latin typeface="Times New Roman" pitchFamily="18" charset="0"/>
            <a:cs typeface="Times New Roman" pitchFamily="18" charset="0"/>
          </a:endParaRPr>
        </a:p>
      </dgm:t>
    </dgm:pt>
    <dgm:pt modelId="{40494C01-2B2D-4F36-A149-C3BC17BABB47}" type="sibTrans" cxnId="{2AD67FC6-D30C-4ED6-9A90-6931C8B4AFF6}">
      <dgm:prSet/>
      <dgm:spPr/>
      <dgm:t>
        <a:bodyPr/>
        <a:lstStyle/>
        <a:p>
          <a:endParaRPr lang="ru-RU"/>
        </a:p>
      </dgm:t>
    </dgm:pt>
    <dgm:pt modelId="{7C6AD9A3-698D-4877-8499-7C8DD5457F5F}" type="parTrans" cxnId="{2AD67FC6-D30C-4ED6-9A90-6931C8B4AFF6}">
      <dgm:prSet/>
      <dgm:spPr/>
      <dgm:t>
        <a:bodyPr/>
        <a:lstStyle/>
        <a:p>
          <a:endParaRPr lang="ru-RU"/>
        </a:p>
      </dgm:t>
    </dgm:pt>
    <dgm:pt modelId="{E25B4CBE-CF2C-4A3C-ABFD-E21F79590A62}" type="pres">
      <dgm:prSet presAssocID="{06BAD66B-C57F-47C2-92CE-EBBBC77AFD29}" presName="Name0" presStyleCnt="0">
        <dgm:presLayoutVars>
          <dgm:dir/>
          <dgm:resizeHandles val="exact"/>
        </dgm:presLayoutVars>
      </dgm:prSet>
      <dgm:spPr/>
      <dgm:t>
        <a:bodyPr/>
        <a:lstStyle/>
        <a:p>
          <a:endParaRPr lang="ru-RU"/>
        </a:p>
      </dgm:t>
    </dgm:pt>
    <dgm:pt modelId="{3F1C7B4D-EA32-4576-BEF9-407B1441E119}" type="pres">
      <dgm:prSet presAssocID="{603DF43E-B4DD-4DD2-AC7F-2BF7EB698F6B}" presName="node" presStyleLbl="node1" presStyleIdx="0" presStyleCnt="5" custScaleY="160215" custLinFactNeighborX="2600" custLinFactNeighborY="1148">
        <dgm:presLayoutVars>
          <dgm:bulletEnabled val="1"/>
        </dgm:presLayoutVars>
      </dgm:prSet>
      <dgm:spPr/>
      <dgm:t>
        <a:bodyPr/>
        <a:lstStyle/>
        <a:p>
          <a:endParaRPr lang="ru-RU"/>
        </a:p>
      </dgm:t>
    </dgm:pt>
    <dgm:pt modelId="{2882B96F-6338-4D95-A116-B51065C26B11}" type="pres">
      <dgm:prSet presAssocID="{F4E50494-7B74-472D-8713-5B47576846C1}" presName="sibTrans" presStyleLbl="sibTrans1D1" presStyleIdx="0" presStyleCnt="4"/>
      <dgm:spPr/>
      <dgm:t>
        <a:bodyPr/>
        <a:lstStyle/>
        <a:p>
          <a:endParaRPr lang="ru-RU"/>
        </a:p>
      </dgm:t>
    </dgm:pt>
    <dgm:pt modelId="{2F0FB881-39F4-400B-BDD8-74F07357E618}" type="pres">
      <dgm:prSet presAssocID="{F4E50494-7B74-472D-8713-5B47576846C1}" presName="connectorText" presStyleLbl="sibTrans1D1" presStyleIdx="0" presStyleCnt="4"/>
      <dgm:spPr/>
      <dgm:t>
        <a:bodyPr/>
        <a:lstStyle/>
        <a:p>
          <a:endParaRPr lang="ru-RU"/>
        </a:p>
      </dgm:t>
    </dgm:pt>
    <dgm:pt modelId="{63E24E53-0A8C-44A3-8994-FCB95D676548}" type="pres">
      <dgm:prSet presAssocID="{B1DA3E63-0EE8-40DC-A4C2-D689D8641979}" presName="node" presStyleLbl="node1" presStyleIdx="1" presStyleCnt="5" custAng="0" custScaleY="161766">
        <dgm:presLayoutVars>
          <dgm:bulletEnabled val="1"/>
        </dgm:presLayoutVars>
      </dgm:prSet>
      <dgm:spPr/>
      <dgm:t>
        <a:bodyPr/>
        <a:lstStyle/>
        <a:p>
          <a:endParaRPr lang="ru-RU"/>
        </a:p>
      </dgm:t>
    </dgm:pt>
    <dgm:pt modelId="{A69BEF66-37BD-41F1-861F-A5FEE6095998}" type="pres">
      <dgm:prSet presAssocID="{04A965F9-5C18-40D8-A7C0-88A01FBD1333}" presName="sibTrans" presStyleLbl="sibTrans1D1" presStyleIdx="1" presStyleCnt="4"/>
      <dgm:spPr/>
      <dgm:t>
        <a:bodyPr/>
        <a:lstStyle/>
        <a:p>
          <a:endParaRPr lang="ru-RU"/>
        </a:p>
      </dgm:t>
    </dgm:pt>
    <dgm:pt modelId="{E45B1268-88C9-476D-97B8-125BEAE0413A}" type="pres">
      <dgm:prSet presAssocID="{04A965F9-5C18-40D8-A7C0-88A01FBD1333}" presName="connectorText" presStyleLbl="sibTrans1D1" presStyleIdx="1" presStyleCnt="4"/>
      <dgm:spPr/>
      <dgm:t>
        <a:bodyPr/>
        <a:lstStyle/>
        <a:p>
          <a:endParaRPr lang="ru-RU"/>
        </a:p>
      </dgm:t>
    </dgm:pt>
    <dgm:pt modelId="{CBBF199F-BBD1-483D-9DD0-58F8251D1804}" type="pres">
      <dgm:prSet presAssocID="{926FF8CA-3FEC-4278-BC99-4458FF6E7A1B}" presName="node" presStyleLbl="node1" presStyleIdx="2" presStyleCnt="5" custScaleY="166796" custLinFactNeighborX="-158" custLinFactNeighborY="-887">
        <dgm:presLayoutVars>
          <dgm:bulletEnabled val="1"/>
        </dgm:presLayoutVars>
      </dgm:prSet>
      <dgm:spPr/>
      <dgm:t>
        <a:bodyPr/>
        <a:lstStyle/>
        <a:p>
          <a:endParaRPr lang="ru-RU"/>
        </a:p>
      </dgm:t>
    </dgm:pt>
    <dgm:pt modelId="{E9289702-69DD-413D-AD00-9B1A56C3FA3A}" type="pres">
      <dgm:prSet presAssocID="{292A7D40-4EB1-470E-8D04-2A6412A18D44}" presName="sibTrans" presStyleLbl="sibTrans1D1" presStyleIdx="2" presStyleCnt="4"/>
      <dgm:spPr/>
      <dgm:t>
        <a:bodyPr/>
        <a:lstStyle/>
        <a:p>
          <a:endParaRPr lang="ru-RU"/>
        </a:p>
      </dgm:t>
    </dgm:pt>
    <dgm:pt modelId="{F6ADB4EA-3A4A-4D64-B55A-5ECDA0C88C37}" type="pres">
      <dgm:prSet presAssocID="{292A7D40-4EB1-470E-8D04-2A6412A18D44}" presName="connectorText" presStyleLbl="sibTrans1D1" presStyleIdx="2" presStyleCnt="4"/>
      <dgm:spPr/>
      <dgm:t>
        <a:bodyPr/>
        <a:lstStyle/>
        <a:p>
          <a:endParaRPr lang="ru-RU"/>
        </a:p>
      </dgm:t>
    </dgm:pt>
    <dgm:pt modelId="{217093DD-E0F5-4BDE-9D79-697D34B04AD2}" type="pres">
      <dgm:prSet presAssocID="{F4BEA0FB-22D4-49A5-BF3D-ACCAA308B1E8}" presName="node" presStyleLbl="node1" presStyleIdx="3" presStyleCnt="5" custScaleY="197322" custLinFactNeighborX="262" custLinFactNeighborY="4519">
        <dgm:presLayoutVars>
          <dgm:bulletEnabled val="1"/>
        </dgm:presLayoutVars>
      </dgm:prSet>
      <dgm:spPr/>
      <dgm:t>
        <a:bodyPr/>
        <a:lstStyle/>
        <a:p>
          <a:endParaRPr lang="ru-RU"/>
        </a:p>
      </dgm:t>
    </dgm:pt>
    <dgm:pt modelId="{71CF43D6-494B-4843-8490-FBD57876F11E}" type="pres">
      <dgm:prSet presAssocID="{40494C01-2B2D-4F36-A149-C3BC17BABB47}" presName="sibTrans" presStyleLbl="sibTrans1D1" presStyleIdx="3" presStyleCnt="4"/>
      <dgm:spPr/>
      <dgm:t>
        <a:bodyPr/>
        <a:lstStyle/>
        <a:p>
          <a:endParaRPr lang="ru-RU"/>
        </a:p>
      </dgm:t>
    </dgm:pt>
    <dgm:pt modelId="{1CA1878D-A83F-4C02-97D5-E37E6C6C5E8C}" type="pres">
      <dgm:prSet presAssocID="{40494C01-2B2D-4F36-A149-C3BC17BABB47}" presName="connectorText" presStyleLbl="sibTrans1D1" presStyleIdx="3" presStyleCnt="4"/>
      <dgm:spPr/>
      <dgm:t>
        <a:bodyPr/>
        <a:lstStyle/>
        <a:p>
          <a:endParaRPr lang="ru-RU"/>
        </a:p>
      </dgm:t>
    </dgm:pt>
    <dgm:pt modelId="{80D8DDB1-EF1C-4F3F-9BBC-C113DD964082}" type="pres">
      <dgm:prSet presAssocID="{0DD92D0F-6BEC-4B2D-B200-3DA56B3BB80F}" presName="node" presStyleLbl="node1" presStyleIdx="4" presStyleCnt="5" custScaleY="193298">
        <dgm:presLayoutVars>
          <dgm:bulletEnabled val="1"/>
        </dgm:presLayoutVars>
      </dgm:prSet>
      <dgm:spPr/>
      <dgm:t>
        <a:bodyPr/>
        <a:lstStyle/>
        <a:p>
          <a:endParaRPr lang="ru-RU"/>
        </a:p>
      </dgm:t>
    </dgm:pt>
  </dgm:ptLst>
  <dgm:cxnLst>
    <dgm:cxn modelId="{ABABB0E2-C548-4A7A-B29D-5A7E903207AE}" type="presOf" srcId="{40494C01-2B2D-4F36-A149-C3BC17BABB47}" destId="{71CF43D6-494B-4843-8490-FBD57876F11E}" srcOrd="0" destOrd="0" presId="urn:microsoft.com/office/officeart/2005/8/layout/bProcess3"/>
    <dgm:cxn modelId="{DEDF597D-DE3D-46BC-B6AF-EA99F0BF3FB4}" type="presOf" srcId="{F4E50494-7B74-472D-8713-5B47576846C1}" destId="{2882B96F-6338-4D95-A116-B51065C26B11}" srcOrd="0" destOrd="0" presId="urn:microsoft.com/office/officeart/2005/8/layout/bProcess3"/>
    <dgm:cxn modelId="{826430E7-08D4-4C89-8AE6-2B2E658D3C45}" type="presOf" srcId="{40494C01-2B2D-4F36-A149-C3BC17BABB47}" destId="{1CA1878D-A83F-4C02-97D5-E37E6C6C5E8C}" srcOrd="1" destOrd="0" presId="urn:microsoft.com/office/officeart/2005/8/layout/bProcess3"/>
    <dgm:cxn modelId="{04069E7A-BBC4-4233-9D74-A7867AA6BE95}" type="presOf" srcId="{0DD92D0F-6BEC-4B2D-B200-3DA56B3BB80F}" destId="{80D8DDB1-EF1C-4F3F-9BBC-C113DD964082}" srcOrd="0" destOrd="0" presId="urn:microsoft.com/office/officeart/2005/8/layout/bProcess3"/>
    <dgm:cxn modelId="{D860411A-5AE1-4CC6-B74C-71ED8F17402D}" type="presOf" srcId="{292A7D40-4EB1-470E-8D04-2A6412A18D44}" destId="{E9289702-69DD-413D-AD00-9B1A56C3FA3A}" srcOrd="0" destOrd="0" presId="urn:microsoft.com/office/officeart/2005/8/layout/bProcess3"/>
    <dgm:cxn modelId="{09A72B40-50C6-47F3-B171-B1F8FCF9E7A6}" type="presOf" srcId="{292A7D40-4EB1-470E-8D04-2A6412A18D44}" destId="{F6ADB4EA-3A4A-4D64-B55A-5ECDA0C88C37}" srcOrd="1" destOrd="0" presId="urn:microsoft.com/office/officeart/2005/8/layout/bProcess3"/>
    <dgm:cxn modelId="{74CAB13D-12D7-4316-AAE9-A63A4329AF7E}" type="presOf" srcId="{B1DA3E63-0EE8-40DC-A4C2-D689D8641979}" destId="{63E24E53-0A8C-44A3-8994-FCB95D676548}" srcOrd="0" destOrd="0" presId="urn:microsoft.com/office/officeart/2005/8/layout/bProcess3"/>
    <dgm:cxn modelId="{17753CC7-8085-4DD0-8FEF-6AC4D3CD6513}" type="presOf" srcId="{F4E50494-7B74-472D-8713-5B47576846C1}" destId="{2F0FB881-39F4-400B-BDD8-74F07357E618}" srcOrd="1" destOrd="0" presId="urn:microsoft.com/office/officeart/2005/8/layout/bProcess3"/>
    <dgm:cxn modelId="{47AB452B-FE52-44EC-87E8-0F81C2EFD0B6}" srcId="{06BAD66B-C57F-47C2-92CE-EBBBC77AFD29}" destId="{0DD92D0F-6BEC-4B2D-B200-3DA56B3BB80F}" srcOrd="4" destOrd="0" parTransId="{904A50A8-77F2-4B72-80BA-A0A0DD88C848}" sibTransId="{146C4EFC-E3F0-4BB0-9724-3D89C668FB86}"/>
    <dgm:cxn modelId="{F453D762-7ACB-4564-B284-82359D76194C}" type="presOf" srcId="{926FF8CA-3FEC-4278-BC99-4458FF6E7A1B}" destId="{CBBF199F-BBD1-483D-9DD0-58F8251D1804}" srcOrd="0" destOrd="0" presId="urn:microsoft.com/office/officeart/2005/8/layout/bProcess3"/>
    <dgm:cxn modelId="{E41BB786-58B1-41AF-A2BF-2B92F7148B16}" srcId="{06BAD66B-C57F-47C2-92CE-EBBBC77AFD29}" destId="{B1DA3E63-0EE8-40DC-A4C2-D689D8641979}" srcOrd="1" destOrd="0" parTransId="{94EA1731-77A1-451B-97DF-45F633AB6FBF}" sibTransId="{04A965F9-5C18-40D8-A7C0-88A01FBD1333}"/>
    <dgm:cxn modelId="{DD47C236-D9C5-44AA-9293-791906D47087}" type="presOf" srcId="{F4BEA0FB-22D4-49A5-BF3D-ACCAA308B1E8}" destId="{217093DD-E0F5-4BDE-9D79-697D34B04AD2}" srcOrd="0" destOrd="0" presId="urn:microsoft.com/office/officeart/2005/8/layout/bProcess3"/>
    <dgm:cxn modelId="{2AD67FC6-D30C-4ED6-9A90-6931C8B4AFF6}" srcId="{06BAD66B-C57F-47C2-92CE-EBBBC77AFD29}" destId="{F4BEA0FB-22D4-49A5-BF3D-ACCAA308B1E8}" srcOrd="3" destOrd="0" parTransId="{7C6AD9A3-698D-4877-8499-7C8DD5457F5F}" sibTransId="{40494C01-2B2D-4F36-A149-C3BC17BABB47}"/>
    <dgm:cxn modelId="{69EE9B69-F6E5-4F9C-9DFE-4D48E21BFC38}" type="presOf" srcId="{603DF43E-B4DD-4DD2-AC7F-2BF7EB698F6B}" destId="{3F1C7B4D-EA32-4576-BEF9-407B1441E119}" srcOrd="0" destOrd="0" presId="urn:microsoft.com/office/officeart/2005/8/layout/bProcess3"/>
    <dgm:cxn modelId="{DFDA4206-BCEE-4544-9359-D128926372CD}" type="presOf" srcId="{06BAD66B-C57F-47C2-92CE-EBBBC77AFD29}" destId="{E25B4CBE-CF2C-4A3C-ABFD-E21F79590A62}" srcOrd="0" destOrd="0" presId="urn:microsoft.com/office/officeart/2005/8/layout/bProcess3"/>
    <dgm:cxn modelId="{3D5B2CD0-FD53-4142-8BE9-6F6F6AD3E2CE}" type="presOf" srcId="{04A965F9-5C18-40D8-A7C0-88A01FBD1333}" destId="{A69BEF66-37BD-41F1-861F-A5FEE6095998}" srcOrd="0" destOrd="0" presId="urn:microsoft.com/office/officeart/2005/8/layout/bProcess3"/>
    <dgm:cxn modelId="{75376F4A-E0CA-4736-A6F6-58CED454A69F}" srcId="{06BAD66B-C57F-47C2-92CE-EBBBC77AFD29}" destId="{926FF8CA-3FEC-4278-BC99-4458FF6E7A1B}" srcOrd="2" destOrd="0" parTransId="{D628F1A4-B27A-4ACC-9BCF-273458048D70}" sibTransId="{292A7D40-4EB1-470E-8D04-2A6412A18D44}"/>
    <dgm:cxn modelId="{17D53C0A-9511-4115-97F1-738719E7F531}" srcId="{06BAD66B-C57F-47C2-92CE-EBBBC77AFD29}" destId="{603DF43E-B4DD-4DD2-AC7F-2BF7EB698F6B}" srcOrd="0" destOrd="0" parTransId="{966B3DA2-9FA7-4C63-A651-D7C5A426E2D9}" sibTransId="{F4E50494-7B74-472D-8713-5B47576846C1}"/>
    <dgm:cxn modelId="{DDC3F565-C2CA-47CD-8618-FFE13B1D5ACC}" type="presOf" srcId="{04A965F9-5C18-40D8-A7C0-88A01FBD1333}" destId="{E45B1268-88C9-476D-97B8-125BEAE0413A}" srcOrd="1" destOrd="0" presId="urn:microsoft.com/office/officeart/2005/8/layout/bProcess3"/>
    <dgm:cxn modelId="{FA2E0FBC-0024-48ED-8161-6B07A994FEC5}" type="presParOf" srcId="{E25B4CBE-CF2C-4A3C-ABFD-E21F79590A62}" destId="{3F1C7B4D-EA32-4576-BEF9-407B1441E119}" srcOrd="0" destOrd="0" presId="urn:microsoft.com/office/officeart/2005/8/layout/bProcess3"/>
    <dgm:cxn modelId="{D95E5847-C5DD-4810-86FE-AB8BAE702497}" type="presParOf" srcId="{E25B4CBE-CF2C-4A3C-ABFD-E21F79590A62}" destId="{2882B96F-6338-4D95-A116-B51065C26B11}" srcOrd="1" destOrd="0" presId="urn:microsoft.com/office/officeart/2005/8/layout/bProcess3"/>
    <dgm:cxn modelId="{44B780EC-0C3B-4E4F-994D-A03B9E06CF0C}" type="presParOf" srcId="{2882B96F-6338-4D95-A116-B51065C26B11}" destId="{2F0FB881-39F4-400B-BDD8-74F07357E618}" srcOrd="0" destOrd="0" presId="urn:microsoft.com/office/officeart/2005/8/layout/bProcess3"/>
    <dgm:cxn modelId="{74390387-28CB-4501-BF47-32D14D1D775D}" type="presParOf" srcId="{E25B4CBE-CF2C-4A3C-ABFD-E21F79590A62}" destId="{63E24E53-0A8C-44A3-8994-FCB95D676548}" srcOrd="2" destOrd="0" presId="urn:microsoft.com/office/officeart/2005/8/layout/bProcess3"/>
    <dgm:cxn modelId="{551FF0C2-DE9B-4370-9967-CE13C659A776}" type="presParOf" srcId="{E25B4CBE-CF2C-4A3C-ABFD-E21F79590A62}" destId="{A69BEF66-37BD-41F1-861F-A5FEE6095998}" srcOrd="3" destOrd="0" presId="urn:microsoft.com/office/officeart/2005/8/layout/bProcess3"/>
    <dgm:cxn modelId="{7509F86A-5F03-4853-A694-B579ADCA83C6}" type="presParOf" srcId="{A69BEF66-37BD-41F1-861F-A5FEE6095998}" destId="{E45B1268-88C9-476D-97B8-125BEAE0413A}" srcOrd="0" destOrd="0" presId="urn:microsoft.com/office/officeart/2005/8/layout/bProcess3"/>
    <dgm:cxn modelId="{7D336B01-3C35-4D6C-B20E-3BEB8B6C846D}" type="presParOf" srcId="{E25B4CBE-CF2C-4A3C-ABFD-E21F79590A62}" destId="{CBBF199F-BBD1-483D-9DD0-58F8251D1804}" srcOrd="4" destOrd="0" presId="urn:microsoft.com/office/officeart/2005/8/layout/bProcess3"/>
    <dgm:cxn modelId="{9EF0BB99-547D-4A8B-9010-C3EF8C1669C5}" type="presParOf" srcId="{E25B4CBE-CF2C-4A3C-ABFD-E21F79590A62}" destId="{E9289702-69DD-413D-AD00-9B1A56C3FA3A}" srcOrd="5" destOrd="0" presId="urn:microsoft.com/office/officeart/2005/8/layout/bProcess3"/>
    <dgm:cxn modelId="{CDA07C15-CE1F-49FE-B404-35DCBC5678CA}" type="presParOf" srcId="{E9289702-69DD-413D-AD00-9B1A56C3FA3A}" destId="{F6ADB4EA-3A4A-4D64-B55A-5ECDA0C88C37}" srcOrd="0" destOrd="0" presId="urn:microsoft.com/office/officeart/2005/8/layout/bProcess3"/>
    <dgm:cxn modelId="{3E87537A-380A-4D56-8629-DD42DBCF6DEB}" type="presParOf" srcId="{E25B4CBE-CF2C-4A3C-ABFD-E21F79590A62}" destId="{217093DD-E0F5-4BDE-9D79-697D34B04AD2}" srcOrd="6" destOrd="0" presId="urn:microsoft.com/office/officeart/2005/8/layout/bProcess3"/>
    <dgm:cxn modelId="{D6EC3AF5-5544-43E2-9C3A-846811453589}" type="presParOf" srcId="{E25B4CBE-CF2C-4A3C-ABFD-E21F79590A62}" destId="{71CF43D6-494B-4843-8490-FBD57876F11E}" srcOrd="7" destOrd="0" presId="urn:microsoft.com/office/officeart/2005/8/layout/bProcess3"/>
    <dgm:cxn modelId="{4CD751C4-3333-46CD-8355-D4B120E0FAD9}" type="presParOf" srcId="{71CF43D6-494B-4843-8490-FBD57876F11E}" destId="{1CA1878D-A83F-4C02-97D5-E37E6C6C5E8C}" srcOrd="0" destOrd="0" presId="urn:microsoft.com/office/officeart/2005/8/layout/bProcess3"/>
    <dgm:cxn modelId="{06326F09-39BD-48C6-A692-6CBDCE9DDF7A}" type="presParOf" srcId="{E25B4CBE-CF2C-4A3C-ABFD-E21F79590A62}" destId="{80D8DDB1-EF1C-4F3F-9BBC-C113DD964082}"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45C0EC-9C6C-4D17-80EF-C58291930DAD}" type="doc">
      <dgm:prSet loTypeId="urn:microsoft.com/office/officeart/2005/8/layout/pList2" loCatId="list" qsTypeId="urn:microsoft.com/office/officeart/2005/8/quickstyle/simple1" qsCatId="simple" csTypeId="urn:microsoft.com/office/officeart/2005/8/colors/accent1_2" csCatId="accent1" phldr="1"/>
      <dgm:spPr/>
    </dgm:pt>
    <dgm:pt modelId="{AA77781B-15B3-4B1B-BD66-FB5690153DF9}">
      <dgm:prSet phldrT="[Текст]" custT="1"/>
      <dgm:spPr/>
      <dgm:t>
        <a:bodyPr/>
        <a:lstStyle/>
        <a:p>
          <a:r>
            <a:rPr lang="ru-RU" sz="1400" dirty="0" smtClean="0">
              <a:latin typeface="Times New Roman" pitchFamily="18" charset="0"/>
              <a:cs typeface="Times New Roman" pitchFamily="18" charset="0"/>
            </a:rPr>
            <a:t>Помочь детям овладеть современной методологией для дальнейшего использования ее в  различных видах детской деятельности, в быту.</a:t>
          </a:r>
          <a:endParaRPr lang="ru-RU" sz="1400" dirty="0">
            <a:latin typeface="Times New Roman" pitchFamily="18" charset="0"/>
            <a:cs typeface="Times New Roman" pitchFamily="18" charset="0"/>
          </a:endParaRPr>
        </a:p>
      </dgm:t>
    </dgm:pt>
    <dgm:pt modelId="{A02D5F07-C213-4ED8-A39E-35786E67F294}" type="parTrans" cxnId="{1BEEF5CC-BBA6-4FC7-95A8-DD9270C0A2EF}">
      <dgm:prSet/>
      <dgm:spPr/>
      <dgm:t>
        <a:bodyPr/>
        <a:lstStyle/>
        <a:p>
          <a:endParaRPr lang="ru-RU"/>
        </a:p>
      </dgm:t>
    </dgm:pt>
    <dgm:pt modelId="{4F357750-9D2F-48A4-9954-2A8CA0FC54BC}" type="sibTrans" cxnId="{1BEEF5CC-BBA6-4FC7-95A8-DD9270C0A2EF}">
      <dgm:prSet/>
      <dgm:spPr/>
      <dgm:t>
        <a:bodyPr/>
        <a:lstStyle/>
        <a:p>
          <a:endParaRPr lang="ru-RU"/>
        </a:p>
      </dgm:t>
    </dgm:pt>
    <dgm:pt modelId="{7C84CE87-49A8-4180-86F3-F54E1A5D1390}">
      <dgm:prSet phldrT="[Текст]" custT="1"/>
      <dgm:spPr/>
      <dgm:t>
        <a:bodyPr/>
        <a:lstStyle/>
        <a:p>
          <a:r>
            <a:rPr lang="ru-RU" sz="1400" dirty="0" smtClean="0">
              <a:latin typeface="Times New Roman" pitchFamily="18" charset="0"/>
              <a:cs typeface="Times New Roman" pitchFamily="18" charset="0"/>
            </a:rPr>
            <a:t>Создать творческую атмосферу в работе педагогов, обеспечить комфортное пребывание</a:t>
          </a:r>
        </a:p>
        <a:p>
          <a:r>
            <a:rPr lang="ru-RU" sz="1400" dirty="0" smtClean="0">
              <a:latin typeface="Times New Roman" pitchFamily="18" charset="0"/>
              <a:cs typeface="Times New Roman" pitchFamily="18" charset="0"/>
            </a:rPr>
            <a:t>Детей, родителей, сотрудников в детском саду</a:t>
          </a:r>
          <a:endParaRPr lang="ru-RU" sz="1400" dirty="0">
            <a:latin typeface="Times New Roman" pitchFamily="18" charset="0"/>
            <a:cs typeface="Times New Roman" pitchFamily="18" charset="0"/>
          </a:endParaRPr>
        </a:p>
      </dgm:t>
    </dgm:pt>
    <dgm:pt modelId="{AB93016F-4F22-4E8B-A4F0-DC100A1EC473}" type="parTrans" cxnId="{577C3A4C-1090-4438-BCB7-ACC1C42B8D3A}">
      <dgm:prSet/>
      <dgm:spPr/>
      <dgm:t>
        <a:bodyPr/>
        <a:lstStyle/>
        <a:p>
          <a:endParaRPr lang="ru-RU"/>
        </a:p>
      </dgm:t>
    </dgm:pt>
    <dgm:pt modelId="{1AF388EF-9EE8-4F8C-A5D8-4B6C08FECC55}" type="sibTrans" cxnId="{577C3A4C-1090-4438-BCB7-ACC1C42B8D3A}">
      <dgm:prSet/>
      <dgm:spPr/>
      <dgm:t>
        <a:bodyPr/>
        <a:lstStyle/>
        <a:p>
          <a:endParaRPr lang="ru-RU"/>
        </a:p>
      </dgm:t>
    </dgm:pt>
    <dgm:pt modelId="{651F6A80-4416-47CE-B954-20A34346AF91}">
      <dgm:prSet phldrT="[Текст]" custT="1"/>
      <dgm:spPr/>
      <dgm:t>
        <a:bodyPr/>
        <a:lstStyle/>
        <a:p>
          <a:r>
            <a:rPr lang="ru-RU" sz="1400" dirty="0" smtClean="0">
              <a:latin typeface="Times New Roman" pitchFamily="18" charset="0"/>
              <a:cs typeface="Times New Roman" pitchFamily="18" charset="0"/>
            </a:rPr>
            <a:t>Показать эффективность методов и приемов ТРИЗ технологии  </a:t>
          </a:r>
          <a:r>
            <a:rPr lang="ru-RU" sz="1400" b="0" dirty="0" smtClean="0">
              <a:latin typeface="Times New Roman" pitchFamily="18" charset="0"/>
              <a:cs typeface="Times New Roman" pitchFamily="18" charset="0"/>
            </a:rPr>
            <a:t>Выработать с  помощью игровы</a:t>
          </a:r>
          <a:r>
            <a:rPr lang="ru-RU" sz="1400" b="1" dirty="0" smtClean="0">
              <a:latin typeface="Times New Roman" pitchFamily="18" charset="0"/>
              <a:cs typeface="Times New Roman" pitchFamily="18" charset="0"/>
            </a:rPr>
            <a:t>х занятий </a:t>
          </a:r>
          <a:r>
            <a:rPr lang="ru-RU" sz="1400" dirty="0" smtClean="0">
              <a:latin typeface="Times New Roman" pitchFamily="18" charset="0"/>
              <a:cs typeface="Times New Roman" pitchFamily="18" charset="0"/>
            </a:rPr>
            <a:t>способность порождать новые идеи отличные от традиционных схем мышления, научить быстро решать проблемные ситуации</a:t>
          </a:r>
          <a:endParaRPr lang="ru-RU" sz="1400" dirty="0">
            <a:latin typeface="Times New Roman" pitchFamily="18" charset="0"/>
            <a:cs typeface="Times New Roman" pitchFamily="18" charset="0"/>
          </a:endParaRPr>
        </a:p>
      </dgm:t>
    </dgm:pt>
    <dgm:pt modelId="{3D87ECEA-C521-4323-9C0E-97720B30AE1C}" type="sibTrans" cxnId="{25B28CE6-649E-49A8-8F6F-364BD1FBB65A}">
      <dgm:prSet/>
      <dgm:spPr/>
      <dgm:t>
        <a:bodyPr/>
        <a:lstStyle/>
        <a:p>
          <a:endParaRPr lang="ru-RU"/>
        </a:p>
      </dgm:t>
    </dgm:pt>
    <dgm:pt modelId="{C420F6AE-97C9-43B9-95E7-99248D530362}" type="parTrans" cxnId="{25B28CE6-649E-49A8-8F6F-364BD1FBB65A}">
      <dgm:prSet/>
      <dgm:spPr/>
      <dgm:t>
        <a:bodyPr/>
        <a:lstStyle/>
        <a:p>
          <a:endParaRPr lang="ru-RU"/>
        </a:p>
      </dgm:t>
    </dgm:pt>
    <dgm:pt modelId="{188F1829-B1AE-4475-835A-112EE585F53A}" type="pres">
      <dgm:prSet presAssocID="{6445C0EC-9C6C-4D17-80EF-C58291930DAD}" presName="Name0" presStyleCnt="0">
        <dgm:presLayoutVars>
          <dgm:dir/>
          <dgm:resizeHandles val="exact"/>
        </dgm:presLayoutVars>
      </dgm:prSet>
      <dgm:spPr/>
    </dgm:pt>
    <dgm:pt modelId="{DE417C00-6F2D-4F2B-AB8A-27DA42E30A60}" type="pres">
      <dgm:prSet presAssocID="{6445C0EC-9C6C-4D17-80EF-C58291930DAD}" presName="bkgdShp" presStyleLbl="alignAccFollowNode1" presStyleIdx="0" presStyleCnt="1" custScaleY="138311" custLinFactNeighborY="-26877"/>
      <dgm:spPr/>
    </dgm:pt>
    <dgm:pt modelId="{221D55C3-228A-4180-9F41-8240BBE2C03E}" type="pres">
      <dgm:prSet presAssocID="{6445C0EC-9C6C-4D17-80EF-C58291930DAD}" presName="linComp" presStyleCnt="0"/>
      <dgm:spPr/>
    </dgm:pt>
    <dgm:pt modelId="{3CCB226F-B0DB-482E-9F41-BDE32838EE17}" type="pres">
      <dgm:prSet presAssocID="{AA77781B-15B3-4B1B-BD66-FB5690153DF9}" presName="compNode" presStyleCnt="0"/>
      <dgm:spPr/>
    </dgm:pt>
    <dgm:pt modelId="{453A28F0-2086-4C73-9CA4-D8F5743D7564}" type="pres">
      <dgm:prSet presAssocID="{AA77781B-15B3-4B1B-BD66-FB5690153DF9}" presName="node" presStyleLbl="node1" presStyleIdx="0" presStyleCnt="3" custScaleX="191893" custScaleY="98940" custLinFactNeighborX="4529" custLinFactNeighborY="-2123">
        <dgm:presLayoutVars>
          <dgm:bulletEnabled val="1"/>
        </dgm:presLayoutVars>
      </dgm:prSet>
      <dgm:spPr/>
      <dgm:t>
        <a:bodyPr/>
        <a:lstStyle/>
        <a:p>
          <a:endParaRPr lang="ru-RU"/>
        </a:p>
      </dgm:t>
    </dgm:pt>
    <dgm:pt modelId="{D9BD5602-0F78-4F28-8607-EE3361646339}" type="pres">
      <dgm:prSet presAssocID="{AA77781B-15B3-4B1B-BD66-FB5690153DF9}" presName="invisiNode" presStyleLbl="node1" presStyleIdx="0" presStyleCnt="3"/>
      <dgm:spPr/>
    </dgm:pt>
    <dgm:pt modelId="{2DBCDE45-5112-480C-99AB-BC688523C6C9}" type="pres">
      <dgm:prSet presAssocID="{AA77781B-15B3-4B1B-BD66-FB5690153DF9}" presName="imagNode" presStyleLbl="fgImgPlace1" presStyleIdx="0" presStyleCnt="3" custScaleX="268296" custScaleY="137054"/>
      <dgm:spPr>
        <a:blipFill rotWithShape="1">
          <a:blip xmlns:r="http://schemas.openxmlformats.org/officeDocument/2006/relationships" r:embed="rId1"/>
          <a:stretch>
            <a:fillRect/>
          </a:stretch>
        </a:blipFill>
      </dgm:spPr>
    </dgm:pt>
    <dgm:pt modelId="{FC90E318-D817-4CFA-A813-50BEF24A158E}" type="pres">
      <dgm:prSet presAssocID="{4F357750-9D2F-48A4-9954-2A8CA0FC54BC}" presName="sibTrans" presStyleLbl="sibTrans2D1" presStyleIdx="0" presStyleCnt="0"/>
      <dgm:spPr/>
      <dgm:t>
        <a:bodyPr/>
        <a:lstStyle/>
        <a:p>
          <a:endParaRPr lang="ru-RU"/>
        </a:p>
      </dgm:t>
    </dgm:pt>
    <dgm:pt modelId="{F4447835-0913-449D-BC98-D629FD0CE96E}" type="pres">
      <dgm:prSet presAssocID="{7C84CE87-49A8-4180-86F3-F54E1A5D1390}" presName="compNode" presStyleCnt="0"/>
      <dgm:spPr/>
    </dgm:pt>
    <dgm:pt modelId="{D6AB3CBA-6AE3-4AA6-A727-CCAC271479FF}" type="pres">
      <dgm:prSet presAssocID="{7C84CE87-49A8-4180-86F3-F54E1A5D1390}" presName="node" presStyleLbl="node1" presStyleIdx="1" presStyleCnt="3" custScaleX="142720" custLinFactNeighborX="-1009" custLinFactNeighborY="-3766">
        <dgm:presLayoutVars>
          <dgm:bulletEnabled val="1"/>
        </dgm:presLayoutVars>
      </dgm:prSet>
      <dgm:spPr/>
      <dgm:t>
        <a:bodyPr/>
        <a:lstStyle/>
        <a:p>
          <a:endParaRPr lang="ru-RU"/>
        </a:p>
      </dgm:t>
    </dgm:pt>
    <dgm:pt modelId="{CDB6A0D6-A66B-40B3-B68E-B666A8EF8927}" type="pres">
      <dgm:prSet presAssocID="{7C84CE87-49A8-4180-86F3-F54E1A5D1390}" presName="invisiNode" presStyleLbl="node1" presStyleIdx="1" presStyleCnt="3"/>
      <dgm:spPr/>
    </dgm:pt>
    <dgm:pt modelId="{DD6A4609-E7C3-42CE-93FC-B25E35BE3E0D}" type="pres">
      <dgm:prSet presAssocID="{7C84CE87-49A8-4180-86F3-F54E1A5D1390}" presName="imagNode" presStyleLbl="fgImgPlace1" presStyleIdx="1" presStyleCnt="3" custScaleX="244082" custScaleY="10566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dgm:spPr>
      <dgm:t>
        <a:bodyPr/>
        <a:lstStyle/>
        <a:p>
          <a:endParaRPr lang="ru-RU"/>
        </a:p>
      </dgm:t>
    </dgm:pt>
    <dgm:pt modelId="{BA97ECE9-8666-491C-8102-666DFB35B95A}" type="pres">
      <dgm:prSet presAssocID="{1AF388EF-9EE8-4F8C-A5D8-4B6C08FECC55}" presName="sibTrans" presStyleLbl="sibTrans2D1" presStyleIdx="0" presStyleCnt="0"/>
      <dgm:spPr/>
      <dgm:t>
        <a:bodyPr/>
        <a:lstStyle/>
        <a:p>
          <a:endParaRPr lang="ru-RU"/>
        </a:p>
      </dgm:t>
    </dgm:pt>
    <dgm:pt modelId="{51C37545-2309-441D-AA97-27FE680BCB6F}" type="pres">
      <dgm:prSet presAssocID="{651F6A80-4416-47CE-B954-20A34346AF91}" presName="compNode" presStyleCnt="0"/>
      <dgm:spPr/>
    </dgm:pt>
    <dgm:pt modelId="{39D04309-F567-4BBB-8C65-9222FFB0E63A}" type="pres">
      <dgm:prSet presAssocID="{651F6A80-4416-47CE-B954-20A34346AF91}" presName="node" presStyleLbl="node1" presStyleIdx="2" presStyleCnt="3" custScaleX="242508" custScaleY="99680" custLinFactNeighborX="-1000" custLinFactNeighborY="-5903">
        <dgm:presLayoutVars>
          <dgm:bulletEnabled val="1"/>
        </dgm:presLayoutVars>
      </dgm:prSet>
      <dgm:spPr/>
      <dgm:t>
        <a:bodyPr/>
        <a:lstStyle/>
        <a:p>
          <a:endParaRPr lang="ru-RU"/>
        </a:p>
      </dgm:t>
    </dgm:pt>
    <dgm:pt modelId="{6BDC3324-EDA2-490E-AA4C-80C2EA2EF78C}" type="pres">
      <dgm:prSet presAssocID="{651F6A80-4416-47CE-B954-20A34346AF91}" presName="invisiNode" presStyleLbl="node1" presStyleIdx="2" presStyleCnt="3"/>
      <dgm:spPr/>
    </dgm:pt>
    <dgm:pt modelId="{2B600393-C905-479F-963D-F75A79C2CC0E}" type="pres">
      <dgm:prSet presAssocID="{651F6A80-4416-47CE-B954-20A34346AF91}" presName="imagNode" presStyleLbl="fgImgPlace1" presStyleIdx="2" presStyleCnt="3" custScaleX="252238" custScaleY="137860" custLinFactNeighborX="23872" custLinFactNeighborY="307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F993E4AC-4482-47AE-A918-F0EC71776515}" type="presOf" srcId="{6445C0EC-9C6C-4D17-80EF-C58291930DAD}" destId="{188F1829-B1AE-4475-835A-112EE585F53A}" srcOrd="0" destOrd="0" presId="urn:microsoft.com/office/officeart/2005/8/layout/pList2"/>
    <dgm:cxn modelId="{6CF22932-B031-4D75-ACB6-D3F18271D39E}" type="presOf" srcId="{1AF388EF-9EE8-4F8C-A5D8-4B6C08FECC55}" destId="{BA97ECE9-8666-491C-8102-666DFB35B95A}" srcOrd="0" destOrd="0" presId="urn:microsoft.com/office/officeart/2005/8/layout/pList2"/>
    <dgm:cxn modelId="{37BE87EC-2100-48C3-8D02-8EF7B1CC164D}" type="presOf" srcId="{651F6A80-4416-47CE-B954-20A34346AF91}" destId="{39D04309-F567-4BBB-8C65-9222FFB0E63A}" srcOrd="0" destOrd="0" presId="urn:microsoft.com/office/officeart/2005/8/layout/pList2"/>
    <dgm:cxn modelId="{577C3A4C-1090-4438-BCB7-ACC1C42B8D3A}" srcId="{6445C0EC-9C6C-4D17-80EF-C58291930DAD}" destId="{7C84CE87-49A8-4180-86F3-F54E1A5D1390}" srcOrd="1" destOrd="0" parTransId="{AB93016F-4F22-4E8B-A4F0-DC100A1EC473}" sibTransId="{1AF388EF-9EE8-4F8C-A5D8-4B6C08FECC55}"/>
    <dgm:cxn modelId="{1BDF1B8A-969C-440D-94A4-690DD1E105A5}" type="presOf" srcId="{7C84CE87-49A8-4180-86F3-F54E1A5D1390}" destId="{D6AB3CBA-6AE3-4AA6-A727-CCAC271479FF}" srcOrd="0" destOrd="0" presId="urn:microsoft.com/office/officeart/2005/8/layout/pList2"/>
    <dgm:cxn modelId="{9F96EB73-2FD6-4246-BE27-C5E38C1AB4BB}" type="presOf" srcId="{AA77781B-15B3-4B1B-BD66-FB5690153DF9}" destId="{453A28F0-2086-4C73-9CA4-D8F5743D7564}" srcOrd="0" destOrd="0" presId="urn:microsoft.com/office/officeart/2005/8/layout/pList2"/>
    <dgm:cxn modelId="{1BEEF5CC-BBA6-4FC7-95A8-DD9270C0A2EF}" srcId="{6445C0EC-9C6C-4D17-80EF-C58291930DAD}" destId="{AA77781B-15B3-4B1B-BD66-FB5690153DF9}" srcOrd="0" destOrd="0" parTransId="{A02D5F07-C213-4ED8-A39E-35786E67F294}" sibTransId="{4F357750-9D2F-48A4-9954-2A8CA0FC54BC}"/>
    <dgm:cxn modelId="{25B28CE6-649E-49A8-8F6F-364BD1FBB65A}" srcId="{6445C0EC-9C6C-4D17-80EF-C58291930DAD}" destId="{651F6A80-4416-47CE-B954-20A34346AF91}" srcOrd="2" destOrd="0" parTransId="{C420F6AE-97C9-43B9-95E7-99248D530362}" sibTransId="{3D87ECEA-C521-4323-9C0E-97720B30AE1C}"/>
    <dgm:cxn modelId="{DE32FC95-4B13-49BB-AD99-72018C5B8E6D}" type="presOf" srcId="{4F357750-9D2F-48A4-9954-2A8CA0FC54BC}" destId="{FC90E318-D817-4CFA-A813-50BEF24A158E}" srcOrd="0" destOrd="0" presId="urn:microsoft.com/office/officeart/2005/8/layout/pList2"/>
    <dgm:cxn modelId="{66BE0603-3B95-4F55-BDE6-5C6563794EC3}" type="presParOf" srcId="{188F1829-B1AE-4475-835A-112EE585F53A}" destId="{DE417C00-6F2D-4F2B-AB8A-27DA42E30A60}" srcOrd="0" destOrd="0" presId="urn:microsoft.com/office/officeart/2005/8/layout/pList2"/>
    <dgm:cxn modelId="{0B68A298-36F1-4445-8780-5E86C287D5BF}" type="presParOf" srcId="{188F1829-B1AE-4475-835A-112EE585F53A}" destId="{221D55C3-228A-4180-9F41-8240BBE2C03E}" srcOrd="1" destOrd="0" presId="urn:microsoft.com/office/officeart/2005/8/layout/pList2"/>
    <dgm:cxn modelId="{C88C636A-D755-491A-98D1-653428769AA0}" type="presParOf" srcId="{221D55C3-228A-4180-9F41-8240BBE2C03E}" destId="{3CCB226F-B0DB-482E-9F41-BDE32838EE17}" srcOrd="0" destOrd="0" presId="urn:microsoft.com/office/officeart/2005/8/layout/pList2"/>
    <dgm:cxn modelId="{BA407085-0A28-4043-8999-881E89AFDC06}" type="presParOf" srcId="{3CCB226F-B0DB-482E-9F41-BDE32838EE17}" destId="{453A28F0-2086-4C73-9CA4-D8F5743D7564}" srcOrd="0" destOrd="0" presId="urn:microsoft.com/office/officeart/2005/8/layout/pList2"/>
    <dgm:cxn modelId="{5C6BF84B-5CBD-4440-8C70-44DE6EB74E99}" type="presParOf" srcId="{3CCB226F-B0DB-482E-9F41-BDE32838EE17}" destId="{D9BD5602-0F78-4F28-8607-EE3361646339}" srcOrd="1" destOrd="0" presId="urn:microsoft.com/office/officeart/2005/8/layout/pList2"/>
    <dgm:cxn modelId="{E7A20962-AA8D-4FE8-AFB9-6DD9B6120938}" type="presParOf" srcId="{3CCB226F-B0DB-482E-9F41-BDE32838EE17}" destId="{2DBCDE45-5112-480C-99AB-BC688523C6C9}" srcOrd="2" destOrd="0" presId="urn:microsoft.com/office/officeart/2005/8/layout/pList2"/>
    <dgm:cxn modelId="{39B0EFB2-DA03-4AC6-996A-2A4C453D38B6}" type="presParOf" srcId="{221D55C3-228A-4180-9F41-8240BBE2C03E}" destId="{FC90E318-D817-4CFA-A813-50BEF24A158E}" srcOrd="1" destOrd="0" presId="urn:microsoft.com/office/officeart/2005/8/layout/pList2"/>
    <dgm:cxn modelId="{AC6D47FD-C49D-4E39-99B7-6A7CCE85CD7B}" type="presParOf" srcId="{221D55C3-228A-4180-9F41-8240BBE2C03E}" destId="{F4447835-0913-449D-BC98-D629FD0CE96E}" srcOrd="2" destOrd="0" presId="urn:microsoft.com/office/officeart/2005/8/layout/pList2"/>
    <dgm:cxn modelId="{EE058831-6F85-4E54-AF77-EFC6E096175B}" type="presParOf" srcId="{F4447835-0913-449D-BC98-D629FD0CE96E}" destId="{D6AB3CBA-6AE3-4AA6-A727-CCAC271479FF}" srcOrd="0" destOrd="0" presId="urn:microsoft.com/office/officeart/2005/8/layout/pList2"/>
    <dgm:cxn modelId="{1BF474EB-0268-464F-BB99-17596F34E0C1}" type="presParOf" srcId="{F4447835-0913-449D-BC98-D629FD0CE96E}" destId="{CDB6A0D6-A66B-40B3-B68E-B666A8EF8927}" srcOrd="1" destOrd="0" presId="urn:microsoft.com/office/officeart/2005/8/layout/pList2"/>
    <dgm:cxn modelId="{218A9DCC-07E5-469E-A4BC-F74A68BA541D}" type="presParOf" srcId="{F4447835-0913-449D-BC98-D629FD0CE96E}" destId="{DD6A4609-E7C3-42CE-93FC-B25E35BE3E0D}" srcOrd="2" destOrd="0" presId="urn:microsoft.com/office/officeart/2005/8/layout/pList2"/>
    <dgm:cxn modelId="{ED748553-9FBE-466D-A737-0D904765CE5A}" type="presParOf" srcId="{221D55C3-228A-4180-9F41-8240BBE2C03E}" destId="{BA97ECE9-8666-491C-8102-666DFB35B95A}" srcOrd="3" destOrd="0" presId="urn:microsoft.com/office/officeart/2005/8/layout/pList2"/>
    <dgm:cxn modelId="{2114C1D9-89D5-48AF-92EF-99C147F3FC62}" type="presParOf" srcId="{221D55C3-228A-4180-9F41-8240BBE2C03E}" destId="{51C37545-2309-441D-AA97-27FE680BCB6F}" srcOrd="4" destOrd="0" presId="urn:microsoft.com/office/officeart/2005/8/layout/pList2"/>
    <dgm:cxn modelId="{82622A33-BCA2-463C-B9A9-0D951EFF5E32}" type="presParOf" srcId="{51C37545-2309-441D-AA97-27FE680BCB6F}" destId="{39D04309-F567-4BBB-8C65-9222FFB0E63A}" srcOrd="0" destOrd="0" presId="urn:microsoft.com/office/officeart/2005/8/layout/pList2"/>
    <dgm:cxn modelId="{F2F55963-AD03-48CE-867D-520903B4FEEB}" type="presParOf" srcId="{51C37545-2309-441D-AA97-27FE680BCB6F}" destId="{6BDC3324-EDA2-490E-AA4C-80C2EA2EF78C}" srcOrd="1" destOrd="0" presId="urn:microsoft.com/office/officeart/2005/8/layout/pList2"/>
    <dgm:cxn modelId="{898D5633-F7E3-4A7F-B735-853B1565019E}" type="presParOf" srcId="{51C37545-2309-441D-AA97-27FE680BCB6F}" destId="{2B600393-C905-479F-963D-F75A79C2CC0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801CF-26FB-4E4D-9DC0-41C4A5C7C3A3}">
      <dsp:nvSpPr>
        <dsp:cNvPr id="0" name=""/>
        <dsp:cNvSpPr/>
      </dsp:nvSpPr>
      <dsp:spPr>
        <a:xfrm>
          <a:off x="1004" y="216018"/>
          <a:ext cx="2611933" cy="3600412"/>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kern="1200" dirty="0" smtClean="0">
            <a:latin typeface="Times New Roman" pitchFamily="18" charset="0"/>
            <a:cs typeface="Times New Roman" pitchFamily="18" charset="0"/>
          </a:endParaRPr>
        </a:p>
        <a:p>
          <a:pPr lvl="0" algn="ctr" defTabSz="711200">
            <a:lnSpc>
              <a:spcPct val="90000"/>
            </a:lnSpc>
            <a:spcBef>
              <a:spcPct val="0"/>
            </a:spcBef>
            <a:spcAft>
              <a:spcPct val="35000"/>
            </a:spcAft>
          </a:pPr>
          <a:endParaRPr lang="ru-RU" sz="1600" kern="1200" dirty="0" smtClean="0">
            <a:solidFill>
              <a:schemeClr val="accent1">
                <a:lumMod val="75000"/>
              </a:schemeClr>
            </a:solidFill>
            <a:latin typeface="Times New Roman" pitchFamily="18" charset="0"/>
            <a:cs typeface="Times New Roman" pitchFamily="18" charset="0"/>
          </a:endParaRPr>
        </a:p>
        <a:p>
          <a:pPr lvl="0" algn="ctr" defTabSz="711200">
            <a:lnSpc>
              <a:spcPct val="90000"/>
            </a:lnSpc>
            <a:spcBef>
              <a:spcPct val="0"/>
            </a:spcBef>
            <a:spcAft>
              <a:spcPct val="35000"/>
            </a:spcAft>
          </a:pPr>
          <a:r>
            <a:rPr lang="ru-RU" sz="2400" b="1" kern="1200" dirty="0" smtClean="0">
              <a:solidFill>
                <a:schemeClr val="accent1">
                  <a:lumMod val="75000"/>
                </a:schemeClr>
              </a:solidFill>
              <a:latin typeface="Times New Roman" pitchFamily="18" charset="0"/>
              <a:cs typeface="Times New Roman" pitchFamily="18" charset="0"/>
            </a:rPr>
            <a:t>РАЗВИТИЕ ТВОРЧЕСКОЙ ИНТУИЦИИ</a:t>
          </a:r>
          <a:endParaRPr lang="ru-RU" sz="2400" b="1" kern="1200" dirty="0">
            <a:solidFill>
              <a:schemeClr val="accent1">
                <a:lumMod val="75000"/>
              </a:schemeClr>
            </a:solidFill>
            <a:latin typeface="Times New Roman" pitchFamily="18" charset="0"/>
            <a:cs typeface="Times New Roman" pitchFamily="18" charset="0"/>
          </a:endParaRPr>
        </a:p>
      </dsp:txBody>
      <dsp:txXfrm>
        <a:off x="1004" y="216018"/>
        <a:ext cx="2611933" cy="1080123"/>
      </dsp:txXfrm>
    </dsp:sp>
    <dsp:sp modelId="{14021B18-8B28-40C0-BD53-BC5786BEC315}">
      <dsp:nvSpPr>
        <dsp:cNvPr id="0" name=""/>
        <dsp:cNvSpPr/>
      </dsp:nvSpPr>
      <dsp:spPr>
        <a:xfrm>
          <a:off x="2808833" y="216018"/>
          <a:ext cx="2611933" cy="3600412"/>
        </a:xfrm>
        <a:prstGeom prst="roundRect">
          <a:avLst>
            <a:gd name="adj" fmla="val 1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ru-RU"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endParaRPr lang="ru-RU"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endParaRPr lang="ru-RU"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endParaRPr lang="ru-RU" sz="1800" b="1"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endParaRPr lang="ru-RU" sz="1800" b="1" kern="1200" dirty="0" smtClean="0">
            <a:solidFill>
              <a:schemeClr val="accent1">
                <a:lumMod val="75000"/>
              </a:schemeClr>
            </a:solidFill>
            <a:latin typeface="Times New Roman" pitchFamily="18" charset="0"/>
            <a:cs typeface="Times New Roman" pitchFamily="18" charset="0"/>
          </a:endParaRPr>
        </a:p>
        <a:p>
          <a:pPr lvl="0" algn="ctr" defTabSz="800100">
            <a:lnSpc>
              <a:spcPct val="90000"/>
            </a:lnSpc>
            <a:spcBef>
              <a:spcPct val="0"/>
            </a:spcBef>
            <a:spcAft>
              <a:spcPct val="35000"/>
            </a:spcAft>
          </a:pPr>
          <a:r>
            <a:rPr lang="ru-RU" sz="2400" b="1" kern="1200" dirty="0" smtClean="0">
              <a:solidFill>
                <a:schemeClr val="accent1">
                  <a:lumMod val="75000"/>
                </a:schemeClr>
              </a:solidFill>
              <a:latin typeface="Times New Roman" pitchFamily="18" charset="0"/>
              <a:cs typeface="Times New Roman" pitchFamily="18" charset="0"/>
            </a:rPr>
            <a:t>ОБУЧЕНИЕ МЕТОДАМ РЕШЕНИЯ ТВОРЧЕСКИХ ЗАДАЧ</a:t>
          </a:r>
          <a:endParaRPr lang="ru-RU" sz="2400" b="1" kern="1200" dirty="0">
            <a:solidFill>
              <a:schemeClr val="accent1">
                <a:lumMod val="75000"/>
              </a:schemeClr>
            </a:solidFill>
            <a:latin typeface="Times New Roman" pitchFamily="18" charset="0"/>
            <a:cs typeface="Times New Roman" pitchFamily="18" charset="0"/>
          </a:endParaRPr>
        </a:p>
      </dsp:txBody>
      <dsp:txXfrm>
        <a:off x="2808833" y="216018"/>
        <a:ext cx="2611933" cy="1080123"/>
      </dsp:txXfrm>
    </dsp:sp>
    <dsp:sp modelId="{769B6598-7315-4D39-ADC9-8699FFEE1A5C}">
      <dsp:nvSpPr>
        <dsp:cNvPr id="0" name=""/>
        <dsp:cNvSpPr/>
      </dsp:nvSpPr>
      <dsp:spPr>
        <a:xfrm>
          <a:off x="5616661" y="216018"/>
          <a:ext cx="2611933" cy="3600412"/>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b="1" kern="1200" dirty="0" smtClean="0"/>
        </a:p>
        <a:p>
          <a:pPr lvl="0" algn="ctr" defTabSz="1066800">
            <a:lnSpc>
              <a:spcPct val="90000"/>
            </a:lnSpc>
            <a:spcBef>
              <a:spcPct val="0"/>
            </a:spcBef>
            <a:spcAft>
              <a:spcPct val="35000"/>
            </a:spcAft>
          </a:pPr>
          <a:endParaRPr lang="ru-RU" sz="2400" b="1" kern="1200" dirty="0" smtClean="0"/>
        </a:p>
        <a:p>
          <a:pPr lvl="0" algn="ctr" defTabSz="1066800">
            <a:lnSpc>
              <a:spcPct val="90000"/>
            </a:lnSpc>
            <a:spcBef>
              <a:spcPct val="0"/>
            </a:spcBef>
            <a:spcAft>
              <a:spcPct val="35000"/>
            </a:spcAft>
          </a:pPr>
          <a:endParaRPr lang="ru-RU" sz="2400" b="1" kern="1200" dirty="0" smtClean="0">
            <a:solidFill>
              <a:schemeClr val="accent1">
                <a:lumMod val="75000"/>
              </a:schemeClr>
            </a:solidFill>
          </a:endParaRPr>
        </a:p>
        <a:p>
          <a:pPr lvl="0" algn="ctr" defTabSz="1066800">
            <a:lnSpc>
              <a:spcPct val="90000"/>
            </a:lnSpc>
            <a:spcBef>
              <a:spcPct val="0"/>
            </a:spcBef>
            <a:spcAft>
              <a:spcPct val="35000"/>
            </a:spcAft>
          </a:pPr>
          <a:endParaRPr lang="ru-RU" sz="2400" b="1" kern="1200" dirty="0" smtClean="0">
            <a:solidFill>
              <a:schemeClr val="accent1">
                <a:lumMod val="75000"/>
              </a:schemeClr>
            </a:solidFill>
          </a:endParaRPr>
        </a:p>
        <a:p>
          <a:pPr lvl="0" algn="ctr" defTabSz="1066800">
            <a:lnSpc>
              <a:spcPct val="90000"/>
            </a:lnSpc>
            <a:spcBef>
              <a:spcPct val="0"/>
            </a:spcBef>
            <a:spcAft>
              <a:spcPct val="35000"/>
            </a:spcAft>
          </a:pPr>
          <a:r>
            <a:rPr lang="ru-RU" sz="2400" b="1" kern="1200" dirty="0" smtClean="0">
              <a:solidFill>
                <a:schemeClr val="accent1">
                  <a:lumMod val="75000"/>
                </a:schemeClr>
              </a:solidFill>
            </a:rPr>
            <a:t>ОБУЧЕНИЕ ОРГАНИЗА ЦИИ ТВОРЧЕСКОГО ТРУДА</a:t>
          </a:r>
          <a:endParaRPr lang="ru-RU" sz="2400" b="1" kern="1200" dirty="0">
            <a:solidFill>
              <a:schemeClr val="accent1">
                <a:lumMod val="75000"/>
              </a:schemeClr>
            </a:solidFill>
          </a:endParaRPr>
        </a:p>
      </dsp:txBody>
      <dsp:txXfrm>
        <a:off x="5616661" y="216018"/>
        <a:ext cx="2611933" cy="1080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2B96F-6338-4D95-A116-B51065C26B11}">
      <dsp:nvSpPr>
        <dsp:cNvPr id="0" name=""/>
        <dsp:cNvSpPr/>
      </dsp:nvSpPr>
      <dsp:spPr>
        <a:xfrm>
          <a:off x="2592524" y="1041458"/>
          <a:ext cx="409992" cy="91440"/>
        </a:xfrm>
        <a:custGeom>
          <a:avLst/>
          <a:gdLst/>
          <a:ahLst/>
          <a:cxnLst/>
          <a:rect l="0" t="0" r="0" b="0"/>
          <a:pathLst>
            <a:path>
              <a:moveTo>
                <a:pt x="0" y="60596"/>
              </a:moveTo>
              <a:lnTo>
                <a:pt x="222096" y="60596"/>
              </a:lnTo>
              <a:lnTo>
                <a:pt x="222096" y="45720"/>
              </a:lnTo>
              <a:lnTo>
                <a:pt x="40999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86499" y="1084692"/>
        <a:ext cx="22042" cy="4972"/>
      </dsp:txXfrm>
    </dsp:sp>
    <dsp:sp modelId="{3F1C7B4D-EA32-4576-BEF9-407B1441E119}">
      <dsp:nvSpPr>
        <dsp:cNvPr id="0" name=""/>
        <dsp:cNvSpPr/>
      </dsp:nvSpPr>
      <dsp:spPr>
        <a:xfrm>
          <a:off x="434558" y="63973"/>
          <a:ext cx="2159766" cy="20761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smtClean="0">
              <a:latin typeface="Times New Roman" pitchFamily="18" charset="0"/>
              <a:cs typeface="Times New Roman" pitchFamily="18" charset="0"/>
            </a:rPr>
            <a:t>На базе любой программы, по которой работает воспитатель, можно использовать проверенные на практике методы и приемы ТРИЗ-РТВ</a:t>
          </a:r>
          <a:r>
            <a:rPr lang="ru-RU" sz="1400" kern="1200" smtClean="0">
              <a:latin typeface="Times New Roman" pitchFamily="18" charset="0"/>
              <a:cs typeface="Times New Roman" pitchFamily="18" charset="0"/>
            </a:rPr>
            <a:t>.</a:t>
          </a:r>
          <a:endParaRPr lang="ru-RU" sz="1400" kern="1200" dirty="0" smtClean="0">
            <a:latin typeface="Times New Roman" pitchFamily="18" charset="0"/>
            <a:cs typeface="Times New Roman" pitchFamily="18" charset="0"/>
          </a:endParaRPr>
        </a:p>
      </dsp:txBody>
      <dsp:txXfrm>
        <a:off x="434558" y="63973"/>
        <a:ext cx="2159766" cy="2076161"/>
      </dsp:txXfrm>
    </dsp:sp>
    <dsp:sp modelId="{A69BEF66-37BD-41F1-861F-A5FEE6095998}">
      <dsp:nvSpPr>
        <dsp:cNvPr id="0" name=""/>
        <dsp:cNvSpPr/>
      </dsp:nvSpPr>
      <dsp:spPr>
        <a:xfrm>
          <a:off x="5192883" y="1035001"/>
          <a:ext cx="462733" cy="91440"/>
        </a:xfrm>
        <a:custGeom>
          <a:avLst/>
          <a:gdLst/>
          <a:ahLst/>
          <a:cxnLst/>
          <a:rect l="0" t="0" r="0" b="0"/>
          <a:pathLst>
            <a:path>
              <a:moveTo>
                <a:pt x="0" y="52177"/>
              </a:moveTo>
              <a:lnTo>
                <a:pt x="248466" y="52177"/>
              </a:lnTo>
              <a:lnTo>
                <a:pt x="248466" y="45720"/>
              </a:lnTo>
              <a:lnTo>
                <a:pt x="46273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411915" y="1078234"/>
        <a:ext cx="24668" cy="4972"/>
      </dsp:txXfrm>
    </dsp:sp>
    <dsp:sp modelId="{63E24E53-0A8C-44A3-8994-FCB95D676548}">
      <dsp:nvSpPr>
        <dsp:cNvPr id="0" name=""/>
        <dsp:cNvSpPr/>
      </dsp:nvSpPr>
      <dsp:spPr>
        <a:xfrm>
          <a:off x="3034916" y="39048"/>
          <a:ext cx="2159766" cy="2096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ТРИЗ – это управляемый процесс создания нового, соединяющий в себе точный расчет, логику, интуицию”, так считал основатель теории </a:t>
          </a:r>
          <a:r>
            <a:rPr lang="ru-RU" sz="1600" kern="1200" dirty="0" err="1" smtClean="0">
              <a:latin typeface="Times New Roman" pitchFamily="18" charset="0"/>
              <a:cs typeface="Times New Roman" pitchFamily="18" charset="0"/>
            </a:rPr>
            <a:t>Г.С.Альтшуллер</a:t>
          </a:r>
          <a:r>
            <a:rPr lang="ru-RU" sz="1600" kern="1200" dirty="0" smtClean="0">
              <a:latin typeface="Times New Roman" pitchFamily="18" charset="0"/>
              <a:cs typeface="Times New Roman" pitchFamily="18" charset="0"/>
            </a:rPr>
            <a:t> и его последователи</a:t>
          </a:r>
          <a:endParaRPr lang="ru-RU" sz="1600" kern="1200" dirty="0">
            <a:latin typeface="Times New Roman" pitchFamily="18" charset="0"/>
            <a:cs typeface="Times New Roman" pitchFamily="18" charset="0"/>
          </a:endParaRPr>
        </a:p>
      </dsp:txBody>
      <dsp:txXfrm>
        <a:off x="3034916" y="39048"/>
        <a:ext cx="2159766" cy="2096260"/>
      </dsp:txXfrm>
    </dsp:sp>
    <dsp:sp modelId="{E9289702-69DD-413D-AD00-9B1A56C3FA3A}">
      <dsp:nvSpPr>
        <dsp:cNvPr id="0" name=""/>
        <dsp:cNvSpPr/>
      </dsp:nvSpPr>
      <dsp:spPr>
        <a:xfrm>
          <a:off x="1463946" y="2159642"/>
          <a:ext cx="5303953" cy="479060"/>
        </a:xfrm>
        <a:custGeom>
          <a:avLst/>
          <a:gdLst/>
          <a:ahLst/>
          <a:cxnLst/>
          <a:rect l="0" t="0" r="0" b="0"/>
          <a:pathLst>
            <a:path>
              <a:moveTo>
                <a:pt x="5303953" y="0"/>
              </a:moveTo>
              <a:lnTo>
                <a:pt x="5303953" y="256630"/>
              </a:lnTo>
              <a:lnTo>
                <a:pt x="0" y="256630"/>
              </a:lnTo>
              <a:lnTo>
                <a:pt x="0" y="47906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82713" y="2396686"/>
        <a:ext cx="266419" cy="4972"/>
      </dsp:txXfrm>
    </dsp:sp>
    <dsp:sp modelId="{CBBF199F-BBD1-483D-9DD0-58F8251D1804}">
      <dsp:nvSpPr>
        <dsp:cNvPr id="0" name=""/>
        <dsp:cNvSpPr/>
      </dsp:nvSpPr>
      <dsp:spPr>
        <a:xfrm>
          <a:off x="5688016" y="0"/>
          <a:ext cx="2159766" cy="21614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Основным средством работы с детьми является педагогический поиск. Педагог не даёт готовые знания, не раскрывает перед детьми истину, он учит ее находить</a:t>
          </a:r>
          <a:r>
            <a:rPr lang="ru-RU" sz="800" kern="1200" dirty="0" smtClean="0"/>
            <a:t>. </a:t>
          </a:r>
          <a:endParaRPr lang="ru-RU" sz="800" kern="1200" dirty="0"/>
        </a:p>
      </dsp:txBody>
      <dsp:txXfrm>
        <a:off x="5688016" y="0"/>
        <a:ext cx="2159766" cy="2161442"/>
      </dsp:txXfrm>
    </dsp:sp>
    <dsp:sp modelId="{71CF43D6-494B-4843-8490-FBD57876F11E}">
      <dsp:nvSpPr>
        <dsp:cNvPr id="0" name=""/>
        <dsp:cNvSpPr/>
      </dsp:nvSpPr>
      <dsp:spPr>
        <a:xfrm>
          <a:off x="2542029" y="3897433"/>
          <a:ext cx="460487" cy="91440"/>
        </a:xfrm>
        <a:custGeom>
          <a:avLst/>
          <a:gdLst/>
          <a:ahLst/>
          <a:cxnLst/>
          <a:rect l="0" t="0" r="0" b="0"/>
          <a:pathLst>
            <a:path>
              <a:moveTo>
                <a:pt x="0" y="52177"/>
              </a:moveTo>
              <a:lnTo>
                <a:pt x="247343" y="52177"/>
              </a:lnTo>
              <a:lnTo>
                <a:pt x="247343" y="45720"/>
              </a:lnTo>
              <a:lnTo>
                <a:pt x="46048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59994" y="3940667"/>
        <a:ext cx="24556" cy="4972"/>
      </dsp:txXfrm>
    </dsp:sp>
    <dsp:sp modelId="{217093DD-E0F5-4BDE-9D79-697D34B04AD2}">
      <dsp:nvSpPr>
        <dsp:cNvPr id="0" name=""/>
        <dsp:cNvSpPr/>
      </dsp:nvSpPr>
      <dsp:spPr>
        <a:xfrm>
          <a:off x="384063" y="2671102"/>
          <a:ext cx="2159766" cy="25570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         </a:t>
          </a:r>
          <a:r>
            <a:rPr lang="ru-RU" sz="1600" kern="1200" dirty="0" smtClean="0">
              <a:latin typeface="Times New Roman" pitchFamily="18" charset="0"/>
              <a:cs typeface="Times New Roman" pitchFamily="18" charset="0"/>
            </a:rPr>
            <a:t>Основным рабочим механизмом ТРИЗ служит алгоритм  решения изобретательских задач. Овладев алгоритмом, решение любых задач идет планомерно, по четким логическим этапам</a:t>
          </a:r>
          <a:endParaRPr lang="ru-RU" sz="1600" kern="1200" dirty="0">
            <a:latin typeface="Times New Roman" pitchFamily="18" charset="0"/>
            <a:cs typeface="Times New Roman" pitchFamily="18" charset="0"/>
          </a:endParaRPr>
        </a:p>
      </dsp:txBody>
      <dsp:txXfrm>
        <a:off x="384063" y="2671102"/>
        <a:ext cx="2159766" cy="2557016"/>
      </dsp:txXfrm>
    </dsp:sp>
    <dsp:sp modelId="{80D8DDB1-EF1C-4F3F-9BBC-C113DD964082}">
      <dsp:nvSpPr>
        <dsp:cNvPr id="0" name=""/>
        <dsp:cNvSpPr/>
      </dsp:nvSpPr>
      <dsp:spPr>
        <a:xfrm>
          <a:off x="3034916" y="2690718"/>
          <a:ext cx="2159766" cy="25048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latin typeface="Times New Roman" pitchFamily="18" charset="0"/>
              <a:cs typeface="Times New Roman" pitchFamily="18" charset="0"/>
            </a:rPr>
            <a:t>ТРИЗ для дошкольников – это система коллективных игр, занятий, призванная не изменять основную программу, а максимально увеличивать ее эффективность</a:t>
          </a:r>
          <a:endParaRPr lang="ru-RU" sz="1600" kern="1200" dirty="0">
            <a:latin typeface="Times New Roman" pitchFamily="18" charset="0"/>
            <a:cs typeface="Times New Roman" pitchFamily="18" charset="0"/>
          </a:endParaRPr>
        </a:p>
      </dsp:txBody>
      <dsp:txXfrm>
        <a:off x="3034916" y="2690718"/>
        <a:ext cx="2159766" cy="2504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17C00-6F2D-4F2B-AB8A-27DA42E30A60}">
      <dsp:nvSpPr>
        <dsp:cNvPr id="0" name=""/>
        <dsp:cNvSpPr/>
      </dsp:nvSpPr>
      <dsp:spPr>
        <a:xfrm>
          <a:off x="0" y="-200457"/>
          <a:ext cx="8229600" cy="286833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CDE45-5112-480C-99AB-BC688523C6C9}">
      <dsp:nvSpPr>
        <dsp:cNvPr id="0" name=""/>
        <dsp:cNvSpPr/>
      </dsp:nvSpPr>
      <dsp:spPr>
        <a:xfrm>
          <a:off x="250952" y="200887"/>
          <a:ext cx="2642451" cy="208432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3A28F0-2086-4C73-9CA4-D8F5743D7564}">
      <dsp:nvSpPr>
        <dsp:cNvPr id="0" name=""/>
        <dsp:cNvSpPr/>
      </dsp:nvSpPr>
      <dsp:spPr>
        <a:xfrm rot="10800000">
          <a:off x="671805" y="2239590"/>
          <a:ext cx="1889957" cy="250781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Помочь детям овладеть современной методологией для дальнейшего использования ее в  различных видах детской деятельности, в быту.</a:t>
          </a:r>
          <a:endParaRPr lang="ru-RU" sz="1400" kern="1200" dirty="0">
            <a:latin typeface="Times New Roman" pitchFamily="18" charset="0"/>
            <a:cs typeface="Times New Roman" pitchFamily="18" charset="0"/>
          </a:endParaRPr>
        </a:p>
      </dsp:txBody>
      <dsp:txXfrm rot="10800000">
        <a:off x="729928" y="2239590"/>
        <a:ext cx="1773711" cy="2449690"/>
      </dsp:txXfrm>
    </dsp:sp>
    <dsp:sp modelId="{DD6A4609-E7C3-42CE-93FC-B25E35BE3E0D}">
      <dsp:nvSpPr>
        <dsp:cNvPr id="0" name=""/>
        <dsp:cNvSpPr/>
      </dsp:nvSpPr>
      <dsp:spPr>
        <a:xfrm>
          <a:off x="2991894" y="430221"/>
          <a:ext cx="2403967" cy="160697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AB3CBA-6AE3-4AA6-A727-CCAC271479FF}">
      <dsp:nvSpPr>
        <dsp:cNvPr id="0" name=""/>
        <dsp:cNvSpPr/>
      </dsp:nvSpPr>
      <dsp:spPr>
        <a:xfrm rot="10800000">
          <a:off x="3481114" y="2175169"/>
          <a:ext cx="1405651" cy="253468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Создать творческую атмосферу в работе педагогов, обеспечить комфортное пребывание</a:t>
          </a:r>
        </a:p>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Детей, родителей, сотрудников в детском саду</a:t>
          </a:r>
          <a:endParaRPr lang="ru-RU" sz="1400" kern="1200" dirty="0">
            <a:latin typeface="Times New Roman" pitchFamily="18" charset="0"/>
            <a:cs typeface="Times New Roman" pitchFamily="18" charset="0"/>
          </a:endParaRPr>
        </a:p>
      </dsp:txBody>
      <dsp:txXfrm rot="10800000">
        <a:off x="3524343" y="2175169"/>
        <a:ext cx="1319193" cy="2491452"/>
      </dsp:txXfrm>
    </dsp:sp>
    <dsp:sp modelId="{2B600393-C905-479F-963D-F75A79C2CC0E}">
      <dsp:nvSpPr>
        <dsp:cNvPr id="0" name=""/>
        <dsp:cNvSpPr/>
      </dsp:nvSpPr>
      <dsp:spPr>
        <a:xfrm>
          <a:off x="5729467" y="239822"/>
          <a:ext cx="2484295" cy="209658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D04309-F567-4BBB-8C65-9222FFB0E63A}">
      <dsp:nvSpPr>
        <dsp:cNvPr id="0" name=""/>
        <dsp:cNvSpPr/>
      </dsp:nvSpPr>
      <dsp:spPr>
        <a:xfrm rot="10800000">
          <a:off x="5532418" y="2132776"/>
          <a:ext cx="2388465" cy="252657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kern="1200" dirty="0" smtClean="0">
              <a:latin typeface="Times New Roman" pitchFamily="18" charset="0"/>
              <a:cs typeface="Times New Roman" pitchFamily="18" charset="0"/>
            </a:rPr>
            <a:t>Показать эффективность методов и приемов ТРИЗ технологии  </a:t>
          </a:r>
          <a:r>
            <a:rPr lang="ru-RU" sz="1400" b="0" kern="1200" dirty="0" smtClean="0">
              <a:latin typeface="Times New Roman" pitchFamily="18" charset="0"/>
              <a:cs typeface="Times New Roman" pitchFamily="18" charset="0"/>
            </a:rPr>
            <a:t>Выработать с  помощью игровы</a:t>
          </a:r>
          <a:r>
            <a:rPr lang="ru-RU" sz="1400" b="1" kern="1200" dirty="0" smtClean="0">
              <a:latin typeface="Times New Roman" pitchFamily="18" charset="0"/>
              <a:cs typeface="Times New Roman" pitchFamily="18" charset="0"/>
            </a:rPr>
            <a:t>х занятий </a:t>
          </a:r>
          <a:r>
            <a:rPr lang="ru-RU" sz="1400" kern="1200" dirty="0" smtClean="0">
              <a:latin typeface="Times New Roman" pitchFamily="18" charset="0"/>
              <a:cs typeface="Times New Roman" pitchFamily="18" charset="0"/>
            </a:rPr>
            <a:t>способность порождать новые идеи отличные от традиционных схем мышления, научить быстро решать проблемные ситуации</a:t>
          </a:r>
          <a:endParaRPr lang="ru-RU" sz="1400" kern="1200" dirty="0">
            <a:latin typeface="Times New Roman" pitchFamily="18" charset="0"/>
            <a:cs typeface="Times New Roman" pitchFamily="18" charset="0"/>
          </a:endParaRPr>
        </a:p>
      </dsp:txBody>
      <dsp:txXfrm rot="10800000">
        <a:off x="5605872" y="2132776"/>
        <a:ext cx="2241557" cy="245311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EFE2A4CC-EBEC-4C15-B14E-7A9D7E2EC2C4}" type="datetimeFigureOut">
              <a:rPr lang="ru-RU" smtClean="0"/>
              <a:t>05.02.2017</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E2D53799-4CD7-4FF1-81C3-5772459A7E3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FE2A4CC-EBEC-4C15-B14E-7A9D7E2EC2C4}" type="datetimeFigureOut">
              <a:rPr lang="ru-RU" smtClean="0"/>
              <a:t>05.02.2017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3333247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440868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3103734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5470833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4770736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2096907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75084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271457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91922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653704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FE2A4CC-EBEC-4C15-B14E-7A9D7E2EC2C4}" type="datetimeFigureOut">
              <a:rPr lang="ru-RU" smtClean="0"/>
              <a:t>05.02.2017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372173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503924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921350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6744533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9902437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9980208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2537635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1047479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4029446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015665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9530976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1745771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6063315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49531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075628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578572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396077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02413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69482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54801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78747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152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EFE2A4CC-EBEC-4C15-B14E-7A9D7E2EC2C4}" type="datetimeFigureOut">
              <a:rPr lang="ru-RU" smtClean="0"/>
              <a:t>05.02.2017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22301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96252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71690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948981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88099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586913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796324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95392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99118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535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EFE2A4CC-EBEC-4C15-B14E-7A9D7E2EC2C4}" type="datetimeFigureOut">
              <a:rPr lang="ru-RU" smtClean="0"/>
              <a:t>05.02.2017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2D53799-4CD7-4FF1-81C3-5772459A7E3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201841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397671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406902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719149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577500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028370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38351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24516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217898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39998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FE2A4CC-EBEC-4C15-B14E-7A9D7E2EC2C4}" type="datetimeFigureOut">
              <a:rPr lang="ru-RU" smtClean="0"/>
              <a:t>05.02.2017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47349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344701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272919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177825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001127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192812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498183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070366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99292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91861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EFE2A4CC-EBEC-4C15-B14E-7A9D7E2EC2C4}" type="datetimeFigureOut">
              <a:rPr lang="ru-RU" smtClean="0"/>
              <a:t>05.02.2017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933900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24931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763345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773371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975626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283524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2511734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7896527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87725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39496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EFE2A4CC-EBEC-4C15-B14E-7A9D7E2EC2C4}" type="datetimeFigureOut">
              <a:rPr lang="ru-RU" smtClean="0"/>
              <a:t>05.02.2017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7475958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0452441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1591174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5818739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528983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555205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76236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378023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6655822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84667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2A4CC-EBEC-4C15-B14E-7A9D7E2EC2C4}" type="datetimeFigureOut">
              <a:rPr lang="ru-RU" smtClean="0"/>
              <a:t>05.02.2017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487185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353745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8642171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745815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87287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737020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2167789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6328744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1496040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7067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EFE2A4CC-EBEC-4C15-B14E-7A9D7E2EC2C4}" type="datetimeFigureOut">
              <a:rPr lang="ru-RU" smtClean="0"/>
              <a:t>05.02.2017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2D53799-4CD7-4FF1-81C3-5772459A7E38}"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232396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304337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1346152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4598429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base">
              <a:lnSpc>
                <a:spcPts val="3000"/>
              </a:lnSpc>
              <a:spcBef>
                <a:spcPts val="600"/>
              </a:spcBef>
              <a:spcAft>
                <a:spcPct val="0"/>
              </a:spcAft>
              <a:buClr>
                <a:srgbClr val="3891A7"/>
              </a:buClr>
              <a:buSzPct val="80000"/>
              <a:buFont typeface="Wingdings 2"/>
              <a:buNone/>
              <a:defRPr/>
            </a:pPr>
            <a:endParaRPr lang="en-US" sz="3200">
              <a:solidFill>
                <a:prstClr val="black"/>
              </a:solidFill>
            </a:endParaRPr>
          </a:p>
        </p:txBody>
      </p:sp>
      <p:sp>
        <p:nvSpPr>
          <p:cNvPr id="6" name="Блок-схема: процесс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7" name="Блок-схема: процесс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dirty="0">
              <a:solidFill>
                <a:prstClr val="white"/>
              </a:solidFill>
            </a:endParaRPr>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8"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6"/>
          <p:cNvSpPr>
            <a:spLocks noGrp="1"/>
          </p:cNvSpPr>
          <p:nvPr>
            <p:ph type="sldNum" sz="quarter" idx="12"/>
          </p:nvPr>
        </p:nvSpPr>
        <p:spPr/>
        <p:txBody>
          <a:bodyPr/>
          <a:lstStyle>
            <a:lvl1pPr>
              <a:defRPr/>
            </a:lvl1pPr>
            <a:extLst/>
          </a:lstStyle>
          <a:p>
            <a:pPr>
              <a:defRPr/>
            </a:pPr>
            <a:fld id="{B5A09987-FE8C-4C2F-A475-9D2B4201A6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100695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0892C825-B2CF-4C81-88FD-0183A8E5F95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9914095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CDB0D0CC-081B-4DD1-B72B-BAD0BB19FC2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6410213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6F40CF9-214B-4A85-BA1F-16544233242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40058128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D9FFC0FA-90E5-4220-906B-044B6CD63F0E}"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2211018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42DE9E0-D820-4F1B-A34B-5BD553FB86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28766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EFE2A4CC-EBEC-4C15-B14E-7A9D7E2EC2C4}" type="datetimeFigureOut">
              <a:rPr lang="ru-RU" smtClean="0"/>
              <a:t>05.02.2017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E2D53799-4CD7-4FF1-81C3-5772459A7E38}"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66443D5E-8CC5-4EB6-BA8F-539639EFD60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8263794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endParaRPr lang="ru-RU">
              <a:solidFill>
                <a:srgbClr val="E7DEC9">
                  <a:shade val="50000"/>
                  <a:satMod val="200000"/>
                </a:srgbClr>
              </a:solidFill>
            </a:endParaRPr>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F601AFE4-4E93-49C9-83D3-F4163B63CFE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16871557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5" name="Овал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7" name="Нижний колонтитул 19"/>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8" name="Номер слайда 9"/>
          <p:cNvSpPr>
            <a:spLocks noGrp="1"/>
          </p:cNvSpPr>
          <p:nvPr>
            <p:ph type="sldNum" sz="quarter" idx="12"/>
          </p:nvPr>
        </p:nvSpPr>
        <p:spPr/>
        <p:txBody>
          <a:bodyPr/>
          <a:lstStyle>
            <a:lvl1pPr>
              <a:defRPr/>
            </a:lvl1pPr>
            <a:extLst/>
          </a:lstStyle>
          <a:p>
            <a:pPr>
              <a:defRPr/>
            </a:pPr>
            <a:fld id="{0B3C49B6-5718-449D-8C3B-AD87FB02407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7463063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5"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6" name="Номер слайда 21"/>
          <p:cNvSpPr>
            <a:spLocks noGrp="1"/>
          </p:cNvSpPr>
          <p:nvPr>
            <p:ph type="sldNum" sz="quarter" idx="12"/>
          </p:nvPr>
        </p:nvSpPr>
        <p:spPr/>
        <p:txBody>
          <a:bodyPr/>
          <a:lstStyle>
            <a:lvl1pPr>
              <a:defRPr/>
            </a:lvl1pPr>
          </a:lstStyle>
          <a:p>
            <a:pPr>
              <a:defRPr/>
            </a:pPr>
            <a:fld id="{EA6849AA-39BE-429F-9B10-B4229DB822E0}"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24154771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Прямоугольник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6" name="Овал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7" name="Овал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9" name="Нижний колонтитул 4"/>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10" name="Номер слайда 5"/>
          <p:cNvSpPr>
            <a:spLocks noGrp="1"/>
          </p:cNvSpPr>
          <p:nvPr>
            <p:ph type="sldNum" sz="quarter" idx="12"/>
          </p:nvPr>
        </p:nvSpPr>
        <p:spPr/>
        <p:txBody>
          <a:bodyPr/>
          <a:lstStyle>
            <a:lvl1pPr>
              <a:defRPr/>
            </a:lvl1pPr>
            <a:extLst/>
          </a:lstStyle>
          <a:p>
            <a:pPr>
              <a:defRPr/>
            </a:pPr>
            <a:fld id="{DD58D55F-F057-47E9-8088-301F2532A6C3}"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4031146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6"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7" name="Номер слайда 21"/>
          <p:cNvSpPr>
            <a:spLocks noGrp="1"/>
          </p:cNvSpPr>
          <p:nvPr>
            <p:ph type="sldNum" sz="quarter" idx="12"/>
          </p:nvPr>
        </p:nvSpPr>
        <p:spPr/>
        <p:txBody>
          <a:bodyPr/>
          <a:lstStyle>
            <a:lvl1pPr>
              <a:defRPr/>
            </a:lvl1pPr>
          </a:lstStyle>
          <a:p>
            <a:pPr>
              <a:defRPr/>
            </a:pPr>
            <a:fld id="{12AB448A-9D24-40D8-8790-DD357E88375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551795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8" name="Нижний колонтитул 7"/>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9" name="Номер слайда 8"/>
          <p:cNvSpPr>
            <a:spLocks noGrp="1"/>
          </p:cNvSpPr>
          <p:nvPr>
            <p:ph type="sldNum" sz="quarter" idx="12"/>
          </p:nvPr>
        </p:nvSpPr>
        <p:spPr/>
        <p:txBody>
          <a:bodyPr/>
          <a:lstStyle>
            <a:lvl1pPr>
              <a:defRPr/>
            </a:lvl1pPr>
            <a:extLst/>
          </a:lstStyle>
          <a:p>
            <a:pPr>
              <a:defRPr/>
            </a:pPr>
            <a:fld id="{EC9F6D52-0F78-4FCC-BB22-96951B9E74C1}"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6501205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solidFill>
                <a:srgbClr val="E7DEC9">
                  <a:shade val="50000"/>
                  <a:satMod val="200000"/>
                </a:srgbClr>
              </a:solidFill>
            </a:endParaRPr>
          </a:p>
        </p:txBody>
      </p:sp>
      <p:sp>
        <p:nvSpPr>
          <p:cNvPr id="4" name="Нижний колонтитул 9"/>
          <p:cNvSpPr>
            <a:spLocks noGrp="1"/>
          </p:cNvSpPr>
          <p:nvPr>
            <p:ph type="ftr" sz="quarter" idx="11"/>
          </p:nvPr>
        </p:nvSpPr>
        <p:spPr/>
        <p:txBody>
          <a:bodyPr/>
          <a:lstStyle>
            <a:lvl1pPr>
              <a:defRPr/>
            </a:lvl1pPr>
          </a:lstStyle>
          <a:p>
            <a:pPr>
              <a:defRPr/>
            </a:pPr>
            <a:r>
              <a:rPr lang="ru-RU">
                <a:solidFill>
                  <a:srgbClr val="E7DEC9">
                    <a:shade val="50000"/>
                    <a:satMod val="200000"/>
                  </a:srgbClr>
                </a:solidFill>
              </a:rPr>
              <a:t>Грибач Елена Ивановна воспитатель</a:t>
            </a:r>
          </a:p>
        </p:txBody>
      </p:sp>
      <p:sp>
        <p:nvSpPr>
          <p:cNvPr id="5" name="Номер слайда 21"/>
          <p:cNvSpPr>
            <a:spLocks noGrp="1"/>
          </p:cNvSpPr>
          <p:nvPr>
            <p:ph type="sldNum" sz="quarter" idx="12"/>
          </p:nvPr>
        </p:nvSpPr>
        <p:spPr/>
        <p:txBody>
          <a:bodyPr/>
          <a:lstStyle>
            <a:lvl1pPr>
              <a:defRPr/>
            </a:lvl1pPr>
          </a:lstStyle>
          <a:p>
            <a:pPr>
              <a:defRPr/>
            </a:pPr>
            <a:fld id="{59CA1F06-B74F-46EC-985C-CBCE112A2DF6}"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9385934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3" name="Прямоугольник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5" name="Нижний колонтитул 2"/>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6" name="Номер слайда 3"/>
          <p:cNvSpPr>
            <a:spLocks noGrp="1"/>
          </p:cNvSpPr>
          <p:nvPr>
            <p:ph type="sldNum" sz="quarter" idx="12"/>
          </p:nvPr>
        </p:nvSpPr>
        <p:spPr/>
        <p:txBody>
          <a:bodyPr/>
          <a:lstStyle>
            <a:lvl1pPr>
              <a:defRPr/>
            </a:lvl1pPr>
            <a:extLst/>
          </a:lstStyle>
          <a:p>
            <a:pPr>
              <a:defRPr/>
            </a:pPr>
            <a:fld id="{61365E3B-474B-4D0E-AEF0-E9A4FCDA01E7}"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284897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endParaRPr lang="ru-RU">
              <a:solidFill>
                <a:srgbClr val="E7DEC9">
                  <a:shade val="50000"/>
                  <a:satMod val="200000"/>
                </a:srgbClr>
              </a:solidFill>
            </a:endParaRPr>
          </a:p>
        </p:txBody>
      </p:sp>
      <p:sp>
        <p:nvSpPr>
          <p:cNvPr id="6" name="Нижний колонтитул 5"/>
          <p:cNvSpPr>
            <a:spLocks noGrp="1"/>
          </p:cNvSpPr>
          <p:nvPr>
            <p:ph type="ftr" sz="quarter" idx="11"/>
          </p:nvPr>
        </p:nvSpPr>
        <p:spPr/>
        <p:txBody>
          <a:bodyPr/>
          <a:lstStyle>
            <a:lvl1pPr>
              <a:defRPr/>
            </a:lvl1pPr>
            <a:extLst/>
          </a:lstStyle>
          <a:p>
            <a:pPr>
              <a:defRPr/>
            </a:pPr>
            <a:r>
              <a:rPr lang="ru-RU">
                <a:solidFill>
                  <a:srgbClr val="E7DEC9">
                    <a:shade val="50000"/>
                    <a:satMod val="200000"/>
                  </a:srgbClr>
                </a:solidFill>
              </a:rPr>
              <a:t>Грибач Елена Ивановна воспитатель</a:t>
            </a:r>
          </a:p>
        </p:txBody>
      </p:sp>
      <p:sp>
        <p:nvSpPr>
          <p:cNvPr id="7" name="Номер слайда 6"/>
          <p:cNvSpPr>
            <a:spLocks noGrp="1"/>
          </p:cNvSpPr>
          <p:nvPr>
            <p:ph type="sldNum" sz="quarter" idx="12"/>
          </p:nvPr>
        </p:nvSpPr>
        <p:spPr/>
        <p:txBody>
          <a:bodyPr/>
          <a:lstStyle>
            <a:lvl1pPr>
              <a:defRPr/>
            </a:lvl1pPr>
            <a:extLst/>
          </a:lstStyle>
          <a:p>
            <a:pPr>
              <a:defRPr/>
            </a:pPr>
            <a:fld id="{491C9043-459F-49BF-8CE1-A137384FE469}" type="slidenum">
              <a:rPr lang="ru-RU">
                <a:solidFill>
                  <a:srgbClr val="E7DEC9">
                    <a:shade val="50000"/>
                    <a:satMod val="200000"/>
                  </a:srgbClr>
                </a:solidFill>
              </a:rPr>
              <a:pPr>
                <a:defRPr/>
              </a:pPr>
              <a:t>‹#›</a:t>
            </a:fld>
            <a:endParaRPr lang="ru-RU">
              <a:solidFill>
                <a:srgbClr val="E7DEC9">
                  <a:shade val="50000"/>
                  <a:satMod val="200000"/>
                </a:srgbClr>
              </a:solidFill>
            </a:endParaRPr>
          </a:p>
        </p:txBody>
      </p:sp>
    </p:spTree>
    <p:extLst>
      <p:ext uri="{BB962C8B-B14F-4D97-AF65-F5344CB8AC3E}">
        <p14:creationId xmlns:p14="http://schemas.microsoft.com/office/powerpoint/2010/main" val="342453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8.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E2A4CC-EBEC-4C15-B14E-7A9D7E2EC2C4}" type="datetimeFigureOut">
              <a:rPr lang="ru-RU" smtClean="0"/>
              <a:t>05.02.2017</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D53799-4CD7-4FF1-81C3-5772459A7E38}"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63718859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90482653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12548152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6912951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1147485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63750521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fontAlgn="base">
              <a:spcBef>
                <a:spcPct val="0"/>
              </a:spcBef>
              <a:spcAft>
                <a:spcPct val="0"/>
              </a:spcAft>
              <a:defRPr/>
            </a:pPr>
            <a:endParaRPr lang="ru-RU">
              <a:solidFill>
                <a:srgbClr val="E7DEC9">
                  <a:shade val="50000"/>
                  <a:satMod val="200000"/>
                </a:srgbClr>
              </a:solidFill>
              <a:latin typeface="Arial" charset="0"/>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r>
              <a:rPr lang="ru-RU">
                <a:solidFill>
                  <a:srgbClr val="E7DEC9">
                    <a:shade val="50000"/>
                    <a:satMod val="200000"/>
                  </a:srgbClr>
                </a:solidFill>
                <a:latin typeface="Arial" charset="0"/>
              </a:rPr>
              <a:t>Грибач Елена Ивановна воспитатель</a:t>
            </a:r>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smtClean="0">
                <a:solidFill>
                  <a:schemeClr val="bg2">
                    <a:shade val="50000"/>
                    <a:satMod val="200000"/>
                  </a:schemeClr>
                </a:solidFill>
                <a:effectLst/>
              </a:defRPr>
            </a:lvl1pPr>
            <a:extLst/>
          </a:lstStyle>
          <a:p>
            <a:pPr fontAlgn="base">
              <a:spcBef>
                <a:spcPct val="0"/>
              </a:spcBef>
              <a:spcAft>
                <a:spcPct val="0"/>
              </a:spcAft>
              <a:defRPr/>
            </a:pPr>
            <a:fld id="{18CBCC62-3D99-48D4-91A6-B0DE4D37FA71}" type="slidenum">
              <a:rPr lang="ru-RU">
                <a:solidFill>
                  <a:srgbClr val="E7DEC9">
                    <a:shade val="50000"/>
                    <a:satMod val="200000"/>
                  </a:srgbClr>
                </a:solidFill>
                <a:latin typeface="Arial" charset="0"/>
              </a:rPr>
              <a:pPr fontAlgn="base">
                <a:spcBef>
                  <a:spcPct val="0"/>
                </a:spcBef>
                <a:spcAft>
                  <a:spcPct val="0"/>
                </a:spcAft>
                <a:defRPr/>
              </a:pPr>
              <a:t>‹#›</a:t>
            </a:fld>
            <a:endParaRPr lang="ru-RU">
              <a:solidFill>
                <a:srgbClr val="E7DEC9">
                  <a:shade val="50000"/>
                  <a:satMod val="200000"/>
                </a:srgbClr>
              </a:solidFill>
              <a:latin typeface="Arial" charset="0"/>
            </a:endParaRPr>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98845883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hf sldNum="0" hdr="0" dt="0"/>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Corbel" pitchFamily="34" charset="0"/>
        </a:defRPr>
      </a:lvl2pPr>
      <a:lvl3pPr algn="l" rtl="0" fontAlgn="base">
        <a:spcBef>
          <a:spcPct val="0"/>
        </a:spcBef>
        <a:spcAft>
          <a:spcPct val="0"/>
        </a:spcAft>
        <a:defRPr sz="4300">
          <a:solidFill>
            <a:srgbClr val="572314"/>
          </a:solidFill>
          <a:latin typeface="Corbel" pitchFamily="34" charset="0"/>
        </a:defRPr>
      </a:lvl3pPr>
      <a:lvl4pPr algn="l" rtl="0" fontAlgn="base">
        <a:spcBef>
          <a:spcPct val="0"/>
        </a:spcBef>
        <a:spcAft>
          <a:spcPct val="0"/>
        </a:spcAft>
        <a:defRPr sz="4300">
          <a:solidFill>
            <a:srgbClr val="572314"/>
          </a:solidFill>
          <a:latin typeface="Corbel" pitchFamily="34" charset="0"/>
        </a:defRPr>
      </a:lvl4pPr>
      <a:lvl5pPr algn="l" rtl="0" fontAlgn="base">
        <a:spcBef>
          <a:spcPct val="0"/>
        </a:spcBef>
        <a:spcAft>
          <a:spcPct val="0"/>
        </a:spcAft>
        <a:defRPr sz="4300">
          <a:solidFill>
            <a:srgbClr val="572314"/>
          </a:solidFill>
          <a:latin typeface="Corbel" pitchFamily="34" charset="0"/>
        </a:defRPr>
      </a:lvl5pPr>
      <a:lvl6pPr marL="457200" algn="l" rtl="0" fontAlgn="base">
        <a:spcBef>
          <a:spcPct val="0"/>
        </a:spcBef>
        <a:spcAft>
          <a:spcPct val="0"/>
        </a:spcAft>
        <a:defRPr sz="4300">
          <a:solidFill>
            <a:srgbClr val="572314"/>
          </a:solidFill>
          <a:latin typeface="Corbel" pitchFamily="34" charset="0"/>
        </a:defRPr>
      </a:lvl6pPr>
      <a:lvl7pPr marL="914400" algn="l" rtl="0" fontAlgn="base">
        <a:spcBef>
          <a:spcPct val="0"/>
        </a:spcBef>
        <a:spcAft>
          <a:spcPct val="0"/>
        </a:spcAft>
        <a:defRPr sz="4300">
          <a:solidFill>
            <a:srgbClr val="572314"/>
          </a:solidFill>
          <a:latin typeface="Corbel" pitchFamily="34" charset="0"/>
        </a:defRPr>
      </a:lvl7pPr>
      <a:lvl8pPr marL="1371600" algn="l" rtl="0" fontAlgn="base">
        <a:spcBef>
          <a:spcPct val="0"/>
        </a:spcBef>
        <a:spcAft>
          <a:spcPct val="0"/>
        </a:spcAft>
        <a:defRPr sz="4300">
          <a:solidFill>
            <a:srgbClr val="572314"/>
          </a:solidFill>
          <a:latin typeface="Corbel" pitchFamily="34" charset="0"/>
        </a:defRPr>
      </a:lvl8pPr>
      <a:lvl9pPr marL="1828800" algn="l" rtl="0" fontAlgn="base">
        <a:spcBef>
          <a:spcPct val="0"/>
        </a:spcBef>
        <a:spcAft>
          <a:spcPct val="0"/>
        </a:spcAft>
        <a:defRPr sz="4300">
          <a:solidFill>
            <a:srgbClr val="572314"/>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6.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268760"/>
            <a:ext cx="7851648" cy="1828800"/>
          </a:xfrm>
        </p:spPr>
        <p:txBody>
          <a:bodyPr/>
          <a:lstStyle/>
          <a:p>
            <a:r>
              <a:rPr lang="ru-RU" sz="5400" i="1" dirty="0">
                <a:solidFill>
                  <a:srgbClr val="000000"/>
                </a:solidFill>
                <a:latin typeface="Arial" charset="0"/>
              </a:rPr>
              <a:t> </a:t>
            </a:r>
            <a:r>
              <a:rPr lang="ru-RU" sz="1800" i="1" dirty="0">
                <a:solidFill>
                  <a:srgbClr val="000000"/>
                </a:solidFill>
                <a:latin typeface="Arial" charset="0"/>
              </a:rPr>
              <a:t> </a:t>
            </a:r>
            <a:endParaRPr lang="ru-RU" dirty="0"/>
          </a:p>
        </p:txBody>
      </p:sp>
      <p:sp>
        <p:nvSpPr>
          <p:cNvPr id="5" name="Подзаголовок 4"/>
          <p:cNvSpPr>
            <a:spLocks noGrp="1"/>
          </p:cNvSpPr>
          <p:nvPr>
            <p:ph type="subTitle" idx="1"/>
          </p:nvPr>
        </p:nvSpPr>
        <p:spPr>
          <a:xfrm>
            <a:off x="323528" y="404664"/>
            <a:ext cx="8064568" cy="5832648"/>
          </a:xfrm>
        </p:spPr>
        <p:txBody>
          <a:bodyPr>
            <a:normAutofit lnSpcReduction="10000"/>
          </a:bodyPr>
          <a:lstStyle/>
          <a:p>
            <a:pPr algn="ctr"/>
            <a:r>
              <a:rPr lang="ru-RU" sz="2000" dirty="0" smtClean="0"/>
              <a:t>Муниципальное бюджетное дошкольное </a:t>
            </a:r>
          </a:p>
          <a:p>
            <a:pPr algn="ctr"/>
            <a:r>
              <a:rPr lang="ru-RU" sz="2000" dirty="0" smtClean="0"/>
              <a:t>образовательное учреждение детский сад №67 «Умка»</a:t>
            </a:r>
          </a:p>
          <a:p>
            <a:pPr algn="ctr"/>
            <a:endParaRPr lang="ru-RU" sz="2000" dirty="0"/>
          </a:p>
          <a:p>
            <a:pPr algn="ctr"/>
            <a:endParaRPr lang="ru-RU" sz="2000" dirty="0" smtClean="0"/>
          </a:p>
          <a:p>
            <a:pPr algn="ctr"/>
            <a:endParaRPr lang="ru-RU" sz="2000" dirty="0"/>
          </a:p>
          <a:p>
            <a:pPr algn="ctr"/>
            <a:endParaRPr lang="ru-RU" sz="2000" dirty="0" smtClean="0"/>
          </a:p>
          <a:p>
            <a:pPr algn="ctr"/>
            <a:r>
              <a:rPr lang="ru-RU" sz="2000" b="1" dirty="0" smtClean="0"/>
              <a:t>Тема: </a:t>
            </a:r>
          </a:p>
          <a:p>
            <a:pPr algn="ctr"/>
            <a:r>
              <a:rPr lang="ru-RU" sz="2400" b="1" dirty="0" smtClean="0"/>
              <a:t>Использование элементов ТРИЗ</a:t>
            </a:r>
            <a:r>
              <a:rPr lang="ru-RU" sz="2400" b="1" i="1" dirty="0">
                <a:solidFill>
                  <a:srgbClr val="000000"/>
                </a:solidFill>
                <a:latin typeface="Arial" charset="0"/>
              </a:rPr>
              <a:t> </a:t>
            </a:r>
            <a:endParaRPr lang="ru-RU" sz="2400" b="1" dirty="0" smtClean="0"/>
          </a:p>
          <a:p>
            <a:pPr algn="ctr"/>
            <a:r>
              <a:rPr lang="ru-RU" sz="2400" b="1" dirty="0"/>
              <a:t>в</a:t>
            </a:r>
            <a:r>
              <a:rPr lang="ru-RU" sz="2400" b="1" dirty="0" smtClean="0"/>
              <a:t> ознакомлении с </a:t>
            </a:r>
            <a:r>
              <a:rPr lang="ru-RU" sz="2400" b="1" dirty="0"/>
              <a:t>окружающим </a:t>
            </a:r>
            <a:r>
              <a:rPr lang="ru-RU" sz="2400" b="1" dirty="0" smtClean="0"/>
              <a:t>в </a:t>
            </a:r>
            <a:r>
              <a:rPr lang="ru-RU" sz="2400" b="1" dirty="0"/>
              <a:t>средней группе </a:t>
            </a:r>
          </a:p>
          <a:p>
            <a:pPr algn="ctr"/>
            <a:endParaRPr lang="ru-RU" sz="2400" b="1" dirty="0" smtClean="0"/>
          </a:p>
          <a:p>
            <a:pPr algn="ctr"/>
            <a:endParaRPr lang="ru-RU" sz="2400" dirty="0" smtClean="0"/>
          </a:p>
          <a:p>
            <a:pPr algn="ctr"/>
            <a:endParaRPr lang="ru-RU" sz="2400" dirty="0"/>
          </a:p>
          <a:p>
            <a:pPr algn="ctr"/>
            <a:endParaRPr lang="ru-RU" sz="2400" dirty="0" smtClean="0"/>
          </a:p>
          <a:p>
            <a:pPr algn="ctr"/>
            <a:endParaRPr lang="ru-RU" sz="2400" dirty="0" smtClean="0"/>
          </a:p>
          <a:p>
            <a:pPr algn="ctr"/>
            <a:r>
              <a:rPr lang="ru-RU" sz="2000" dirty="0" smtClean="0"/>
              <a:t>Воспитатель: </a:t>
            </a:r>
            <a:r>
              <a:rPr lang="ru-RU" sz="2000" dirty="0" err="1" smtClean="0"/>
              <a:t>Грибач</a:t>
            </a:r>
            <a:r>
              <a:rPr lang="ru-RU" sz="2000" dirty="0" smtClean="0"/>
              <a:t> Елена Ивановна</a:t>
            </a:r>
            <a:endParaRPr lang="ru-RU" sz="2000" dirty="0"/>
          </a:p>
        </p:txBody>
      </p:sp>
      <p:pic>
        <p:nvPicPr>
          <p:cNvPr id="4"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717032"/>
            <a:ext cx="2880320" cy="2592288"/>
          </a:xfrm>
          <a:prstGeom prst="rect">
            <a:avLst/>
          </a:prstGeom>
          <a:noFill/>
          <a:extLst/>
        </p:spPr>
      </p:pic>
    </p:spTree>
    <p:extLst>
      <p:ext uri="{BB962C8B-B14F-4D97-AF65-F5344CB8AC3E}">
        <p14:creationId xmlns:p14="http://schemas.microsoft.com/office/powerpoint/2010/main" val="365727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360040"/>
          </a:xfrm>
        </p:spPr>
        <p:txBody>
          <a:bodyPr>
            <a:noAutofit/>
          </a:bodyPr>
          <a:lstStyle/>
          <a:p>
            <a:pPr algn="ctr"/>
            <a:r>
              <a:rPr lang="ru-RU" sz="2400" dirty="0"/>
              <a:t/>
            </a:r>
            <a:br>
              <a:rPr lang="ru-RU" sz="2400" dirty="0"/>
            </a:br>
            <a:r>
              <a:rPr lang="ru-RU" sz="2400" dirty="0"/>
              <a:t/>
            </a:r>
            <a:br>
              <a:rPr lang="ru-RU" sz="2400" dirty="0"/>
            </a:br>
            <a:r>
              <a:rPr lang="ru-RU" sz="2400" b="1" dirty="0"/>
              <a:t>Условия реализации  методов </a:t>
            </a:r>
            <a:r>
              <a:rPr lang="ru-RU" sz="2400" b="1" dirty="0" err="1"/>
              <a:t>ТРИЗа</a:t>
            </a:r>
            <a:r>
              <a:rPr lang="ru-RU" sz="2400" b="1" dirty="0"/>
              <a:t>.</a:t>
            </a:r>
          </a:p>
        </p:txBody>
      </p:sp>
      <p:sp>
        <p:nvSpPr>
          <p:cNvPr id="3" name="Объект 2"/>
          <p:cNvSpPr>
            <a:spLocks noGrp="1"/>
          </p:cNvSpPr>
          <p:nvPr>
            <p:ph idx="1"/>
          </p:nvPr>
        </p:nvSpPr>
        <p:spPr>
          <a:xfrm>
            <a:off x="395536" y="1052736"/>
            <a:ext cx="8291264" cy="5616624"/>
          </a:xfrm>
        </p:spPr>
        <p:txBody>
          <a:bodyPr>
            <a:normAutofit lnSpcReduction="10000"/>
          </a:bodyPr>
          <a:lstStyle/>
          <a:p>
            <a:r>
              <a:rPr lang="ru-RU" sz="1400" dirty="0" smtClean="0"/>
              <a:t>.Поддержание </a:t>
            </a:r>
            <a:r>
              <a:rPr lang="ru-RU" sz="1400" dirty="0"/>
              <a:t>способности ребенка к творчеству и проявление сочувствия к ранним неудачам. Недопустимость неодобрительной оценки творческих попыток ребенка.</a:t>
            </a:r>
          </a:p>
          <a:p>
            <a:r>
              <a:rPr lang="ru-RU" sz="1400" dirty="0" smtClean="0"/>
              <a:t> </a:t>
            </a:r>
            <a:r>
              <a:rPr lang="ru-RU" sz="1400" dirty="0"/>
              <a:t>Терпимость к странным идеям, уважение любопытства, вопросам и идеям ребенка. Ответы на все вопросы, даже если они кажутся дикими или «за гранью».</a:t>
            </a:r>
          </a:p>
          <a:p>
            <a:r>
              <a:rPr lang="ru-RU" sz="1400" dirty="0" smtClean="0"/>
              <a:t> </a:t>
            </a:r>
            <a:r>
              <a:rPr lang="ru-RU" sz="1400" dirty="0"/>
              <a:t>Предоставление ребенку периодически, по желанию остаться одному, самому заниматься своими делами. Избыток «шефства» может затруднить творчество.</a:t>
            </a:r>
          </a:p>
          <a:p>
            <a:r>
              <a:rPr lang="ru-RU" sz="1400" dirty="0" smtClean="0"/>
              <a:t>Помощь  </a:t>
            </a:r>
            <a:r>
              <a:rPr lang="ru-RU" sz="1400" dirty="0"/>
              <a:t>ребенку строить свою систему ценностей, не обязательно основанную на его собственных взглядах, чтобы он мог уважать себя и свои идеи на ряду с другими идеями </a:t>
            </a:r>
          </a:p>
          <a:p>
            <a:r>
              <a:rPr lang="ru-RU" sz="1400" dirty="0" smtClean="0"/>
              <a:t> </a:t>
            </a:r>
            <a:r>
              <a:rPr lang="ru-RU" sz="1400" dirty="0"/>
              <a:t>Помощь ребенку в удовлетворении основных человеческих потребностей (чувство безопасности, любовь, уважение к себе и окружающим</a:t>
            </a:r>
            <a:r>
              <a:rPr lang="ru-RU" sz="1400" dirty="0" smtClean="0"/>
              <a:t>)</a:t>
            </a:r>
            <a:endParaRPr lang="ru-RU" sz="1400" dirty="0"/>
          </a:p>
          <a:p>
            <a:r>
              <a:rPr lang="ru-RU" sz="1400" dirty="0" smtClean="0"/>
              <a:t> Помощь </a:t>
            </a:r>
            <a:r>
              <a:rPr lang="ru-RU" sz="1400" dirty="0"/>
              <a:t>ребенку справиться с разочарованием и сомнением, когда он остается один в процессе непонятного сверстникам творческого поиска: пусть он сохранит свой творческий импульс, находя награду в себе самом,  и меньше  переживает о своем признании окружающими.</a:t>
            </a:r>
          </a:p>
          <a:p>
            <a:r>
              <a:rPr lang="ru-RU" sz="1400" dirty="0" smtClean="0"/>
              <a:t> </a:t>
            </a:r>
            <a:r>
              <a:rPr lang="ru-RU" sz="1400" dirty="0"/>
              <a:t>Спокойное, аргументированное объяснение, что на многие вопросы </a:t>
            </a:r>
            <a:r>
              <a:rPr lang="ru-RU" sz="1400" dirty="0" smtClean="0"/>
              <a:t> </a:t>
            </a:r>
            <a:r>
              <a:rPr lang="ru-RU" sz="1400" dirty="0"/>
              <a:t>не всегда можно ответить однозначно. Для этого требуется время, а с его стороны – терпения. Ребенок должен научиться жить в интеллектуальном напряжении, не отторгая идей, которые его создают.</a:t>
            </a:r>
          </a:p>
          <a:p>
            <a:r>
              <a:rPr lang="ru-RU" sz="1400" dirty="0" smtClean="0"/>
              <a:t>Оценка </a:t>
            </a:r>
            <a:r>
              <a:rPr lang="ru-RU" sz="1400" dirty="0"/>
              <a:t>ребенка, как творческую личность. Показать его </a:t>
            </a:r>
            <a:r>
              <a:rPr lang="ru-RU" sz="1400" dirty="0" err="1"/>
              <a:t>самоценность</a:t>
            </a:r>
            <a:r>
              <a:rPr lang="ru-RU" sz="1400" dirty="0"/>
              <a:t>, но не приучать выходить за рамки приличия, чувствовать ценность </a:t>
            </a:r>
            <a:r>
              <a:rPr lang="ru-RU" sz="1400" dirty="0" smtClean="0"/>
              <a:t>окружающих</a:t>
            </a:r>
          </a:p>
          <a:p>
            <a:r>
              <a:rPr lang="ru-RU" sz="1400" dirty="0" smtClean="0"/>
              <a:t> </a:t>
            </a:r>
            <a:r>
              <a:rPr lang="ru-RU" sz="1400" dirty="0"/>
              <a:t>Поддержка ребенка в самопознании, умении не упускать </a:t>
            </a:r>
            <a:r>
              <a:rPr lang="ru-RU" sz="1400" dirty="0" smtClean="0"/>
              <a:t>мимолетную идею.</a:t>
            </a:r>
          </a:p>
          <a:p>
            <a:r>
              <a:rPr lang="ru-RU" sz="1400" dirty="0" smtClean="0"/>
              <a:t> </a:t>
            </a:r>
            <a:r>
              <a:rPr lang="ru-RU" sz="1400" dirty="0"/>
              <a:t>Проявление симпатии к его первым неуклюжим попыткам выразить </a:t>
            </a:r>
            <a:endParaRPr lang="ru-RU" sz="1400" dirty="0" smtClean="0"/>
          </a:p>
          <a:p>
            <a:pPr marL="0" indent="0">
              <a:buNone/>
            </a:pPr>
            <a:r>
              <a:rPr lang="ru-RU" sz="1400" dirty="0" smtClean="0"/>
              <a:t>       такую </a:t>
            </a:r>
            <a:r>
              <a:rPr lang="ru-RU" sz="1400" dirty="0"/>
              <a:t>идею словами сделать ее понятной для окружающих.</a:t>
            </a:r>
          </a:p>
          <a:p>
            <a:r>
              <a:rPr lang="ru-RU" sz="1400" dirty="0" smtClean="0"/>
              <a:t>Поддержка </a:t>
            </a:r>
            <a:r>
              <a:rPr lang="ru-RU" sz="1400" dirty="0"/>
              <a:t>необходимой для творчества атмосферы, помогая ребенку </a:t>
            </a:r>
            <a:endParaRPr lang="ru-RU" sz="1400" dirty="0" smtClean="0"/>
          </a:p>
          <a:p>
            <a:pPr marL="0" indent="0">
              <a:buNone/>
            </a:pPr>
            <a:r>
              <a:rPr lang="ru-RU" sz="1400" dirty="0" smtClean="0"/>
              <a:t>       избежать </a:t>
            </a:r>
            <a:r>
              <a:rPr lang="ru-RU" sz="1400" dirty="0"/>
              <a:t>общественного неодобрения, уменьшить социальные трения </a:t>
            </a:r>
            <a:r>
              <a:rPr lang="ru-RU" sz="1400" dirty="0" smtClean="0"/>
              <a:t>и</a:t>
            </a:r>
          </a:p>
          <a:p>
            <a:pPr marL="0" indent="0">
              <a:buNone/>
            </a:pPr>
            <a:r>
              <a:rPr lang="ru-RU" sz="1400" dirty="0" smtClean="0"/>
              <a:t> </a:t>
            </a:r>
            <a:r>
              <a:rPr lang="ru-RU" sz="1400" dirty="0"/>
              <a:t>справиться с негативной реакцией сверстников.</a:t>
            </a:r>
          </a:p>
          <a:p>
            <a:endParaRPr lang="ru-RU"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4652459"/>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a:xfrm>
            <a:off x="608516" y="116632"/>
            <a:ext cx="8229600" cy="504056"/>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ru-RU" sz="2400" dirty="0" smtClean="0"/>
              <a:t>.</a:t>
            </a:r>
            <a:br>
              <a:rPr lang="ru-RU" sz="2400" dirty="0" smtClean="0"/>
            </a:br>
            <a:endParaRPr lang="ru-RU" sz="2400" dirty="0"/>
          </a:p>
        </p:txBody>
      </p:sp>
    </p:spTree>
    <p:extLst>
      <p:ext uri="{BB962C8B-B14F-4D97-AF65-F5344CB8AC3E}">
        <p14:creationId xmlns:p14="http://schemas.microsoft.com/office/powerpoint/2010/main" val="104239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936104"/>
          </a:xfrm>
        </p:spPr>
        <p:txBody>
          <a:bodyPr>
            <a:noAutofit/>
          </a:bodyPr>
          <a:lstStyle/>
          <a:p>
            <a:pPr algn="ctr"/>
            <a:r>
              <a:rPr lang="ru-RU" sz="2800" b="1" dirty="0" smtClean="0">
                <a:latin typeface="Times New Roman" pitchFamily="18" charset="0"/>
                <a:cs typeface="Times New Roman" pitchFamily="18" charset="0"/>
              </a:rPr>
              <a:t>АЛГОРИТМ РЕШЕНИЯ ИЗОБРЕТАТЕЛЬСКИХ ЗАДАЧ</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r>
              <a:rPr lang="ru-RU" dirty="0"/>
              <a:t>Основным средством работы с детьми является педагогический поиск. Педагог не должен давать готовые знания, раскрывать перед ним истину, он должен учить ее находить. Если ребенок задает вопрос, не надо тут же давать готовый ответ. Наоборот, надо спросить его, что он сам об этом думает. Пригласить его к рассуждению. И наводящими вопросами подвести к тому, чтобы ребенок сам нашел ответ. Если же не задает вопроса, тогда педагог должен указать противоречие. Тем самым он ставит ребенка в ситуацию, когда нужно найти ответ, т.е. в какой – то мере повторить исторический путь познания и преобразования предмета или явления. </a:t>
            </a:r>
            <a:br>
              <a:rPr lang="ru-RU" dirty="0"/>
            </a:br>
            <a:r>
              <a:rPr lang="ru-RU" dirty="0"/>
              <a:t>      На первом этапе дети знакомятся с каждым компонентом в отдельности в игровой форме. Это помогает увидеть в окружающей действительности противоречия и научить их формулировать.</a:t>
            </a:r>
          </a:p>
          <a:p>
            <a:endParaRPr lang="ru-RU" dirty="0"/>
          </a:p>
        </p:txBody>
      </p:sp>
    </p:spTree>
    <p:extLst>
      <p:ext uri="{BB962C8B-B14F-4D97-AF65-F5344CB8AC3E}">
        <p14:creationId xmlns:p14="http://schemas.microsoft.com/office/powerpoint/2010/main" val="134156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92696"/>
            <a:ext cx="8229600" cy="564672"/>
          </a:xfrm>
        </p:spPr>
        <p:txBody>
          <a:bodyPr>
            <a:normAutofit/>
          </a:bodyPr>
          <a:lstStyle/>
          <a:p>
            <a:pPr algn="ctr"/>
            <a:r>
              <a:rPr lang="ru-RU" sz="2800" b="1" dirty="0" smtClean="0">
                <a:latin typeface="Times New Roman" pitchFamily="18" charset="0"/>
                <a:cs typeface="Times New Roman" pitchFamily="18" charset="0"/>
              </a:rPr>
              <a:t>МЕТОДЫ И ПРИЕМЫ </a:t>
            </a:r>
            <a:r>
              <a:rPr lang="ru-RU" sz="2800" b="1" dirty="0" err="1" smtClean="0">
                <a:latin typeface="Times New Roman" pitchFamily="18" charset="0"/>
                <a:cs typeface="Times New Roman" pitchFamily="18" charset="0"/>
              </a:rPr>
              <a:t>ТРИЗа</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457200" y="1340768"/>
            <a:ext cx="8229600" cy="4983832"/>
          </a:xfrm>
        </p:spPr>
        <p:txBody>
          <a:bodyPr>
            <a:normAutofit fontScale="70000" lnSpcReduction="20000"/>
          </a:bodyPr>
          <a:lstStyle/>
          <a:p>
            <a:r>
              <a:rPr lang="ru-RU" dirty="0"/>
              <a:t>Метод «погружений».</a:t>
            </a:r>
          </a:p>
          <a:p>
            <a:r>
              <a:rPr lang="ru-RU" dirty="0"/>
              <a:t>Метод «открытий</a:t>
            </a:r>
            <a:r>
              <a:rPr lang="ru-RU" dirty="0" smtClean="0"/>
              <a:t>».</a:t>
            </a:r>
            <a:endParaRPr lang="ru-RU" dirty="0"/>
          </a:p>
          <a:p>
            <a:r>
              <a:rPr lang="ru-RU" dirty="0"/>
              <a:t>Метод сравнений.</a:t>
            </a:r>
          </a:p>
          <a:p>
            <a:r>
              <a:rPr lang="ru-RU" dirty="0"/>
              <a:t>Метод «Постановка проблемного вопроса».</a:t>
            </a:r>
          </a:p>
          <a:p>
            <a:r>
              <a:rPr lang="ru-RU" dirty="0"/>
              <a:t>Метод «Превращений».</a:t>
            </a:r>
          </a:p>
          <a:p>
            <a:r>
              <a:rPr lang="ru-RU" dirty="0"/>
              <a:t>Метод «Решения проблемных ситуаций».</a:t>
            </a:r>
          </a:p>
          <a:p>
            <a:r>
              <a:rPr lang="ru-RU" dirty="0"/>
              <a:t>Метод «Ассоциаций».( что + и -, кому лучше, почему?)</a:t>
            </a:r>
          </a:p>
          <a:p>
            <a:r>
              <a:rPr lang="ru-RU" dirty="0"/>
              <a:t>Метод « Решения противоречий».</a:t>
            </a:r>
          </a:p>
          <a:p>
            <a:r>
              <a:rPr lang="ru-RU" dirty="0"/>
              <a:t>Метод « Оператор РВС».( размер. Время стоимость).</a:t>
            </a:r>
          </a:p>
          <a:p>
            <a:r>
              <a:rPr lang="ru-RU" dirty="0"/>
              <a:t>Метод « ИКТ» ( идеальный конечный результат).</a:t>
            </a:r>
          </a:p>
          <a:p>
            <a:r>
              <a:rPr lang="ru-RU" dirty="0"/>
              <a:t>Метод « Выявление противоречий». ( хорошо – плохо)</a:t>
            </a:r>
          </a:p>
          <a:p>
            <a:r>
              <a:rPr lang="ru-RU" dirty="0"/>
              <a:t>Метод « Цепочки противоречий». (  положительное и отрицательное).</a:t>
            </a:r>
          </a:p>
          <a:p>
            <a:r>
              <a:rPr lang="ru-RU" dirty="0"/>
              <a:t>Метод проектирования. ( что…. если…).</a:t>
            </a:r>
          </a:p>
          <a:p>
            <a:r>
              <a:rPr lang="ru-RU" dirty="0"/>
              <a:t>Метод « </a:t>
            </a:r>
            <a:r>
              <a:rPr lang="ru-RU" dirty="0" err="1"/>
              <a:t>Э</a:t>
            </a:r>
            <a:r>
              <a:rPr lang="ru-RU" dirty="0" err="1" smtClean="0"/>
              <a:t>мпатии</a:t>
            </a:r>
            <a:r>
              <a:rPr lang="ru-RU" dirty="0"/>
              <a:t>» ( оживления).</a:t>
            </a:r>
          </a:p>
          <a:p>
            <a:r>
              <a:rPr lang="ru-RU" dirty="0"/>
              <a:t>Методы нетрадиционного </a:t>
            </a:r>
            <a:r>
              <a:rPr lang="ru-RU" dirty="0" smtClean="0"/>
              <a:t>изображения</a:t>
            </a:r>
          </a:p>
          <a:p>
            <a:r>
              <a:rPr lang="ru-RU" dirty="0" smtClean="0"/>
              <a:t> </a:t>
            </a:r>
            <a:r>
              <a:rPr lang="ru-RU" dirty="0"/>
              <a:t>предметов.</a:t>
            </a:r>
          </a:p>
          <a:p>
            <a:endParaRPr lang="ru-RU" dirty="0"/>
          </a:p>
        </p:txBody>
      </p:sp>
      <p:pic>
        <p:nvPicPr>
          <p:cNvPr id="4" name="Рисунок 3" descr="http://classicbus.ru/default/image/aHR0cDovL2ZhbnRpazQ3LnJ1c2VkdS5uZXQvZ2FsbGVyeS8zMTE3L2Zvbl9yaXNvdmFuaWVfY3ZldG92LmpwZ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581128"/>
            <a:ext cx="3572240" cy="2232248"/>
          </a:xfrm>
          <a:prstGeom prst="rect">
            <a:avLst/>
          </a:prstGeom>
          <a:noFill/>
          <a:ln>
            <a:noFill/>
          </a:ln>
        </p:spPr>
      </p:pic>
    </p:spTree>
    <p:extLst>
      <p:ext uri="{BB962C8B-B14F-4D97-AF65-F5344CB8AC3E}">
        <p14:creationId xmlns:p14="http://schemas.microsoft.com/office/powerpoint/2010/main" val="3561980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ЭТАПЫ</a:t>
            </a:r>
          </a:p>
        </p:txBody>
      </p:sp>
      <p:sp>
        <p:nvSpPr>
          <p:cNvPr id="3" name="Объект 2"/>
          <p:cNvSpPr>
            <a:spLocks noGrp="1"/>
          </p:cNvSpPr>
          <p:nvPr>
            <p:ph idx="1"/>
          </p:nvPr>
        </p:nvSpPr>
        <p:spPr>
          <a:xfrm>
            <a:off x="457200" y="1844824"/>
            <a:ext cx="8229600" cy="4479776"/>
          </a:xfrm>
        </p:spPr>
        <p:txBody>
          <a:bodyPr>
            <a:normAutofit fontScale="77500" lnSpcReduction="20000"/>
          </a:bodyPr>
          <a:lstStyle/>
          <a:p>
            <a:endParaRPr lang="ru-RU" dirty="0" smtClean="0"/>
          </a:p>
          <a:p>
            <a:r>
              <a:rPr lang="ru-RU" dirty="0" smtClean="0"/>
              <a:t>Цель </a:t>
            </a:r>
            <a:r>
              <a:rPr lang="ru-RU" dirty="0"/>
              <a:t>первого этапа - научить ребенка находить и различать противоречия, которые окружают его повсюду. Что общее между цветком и деревом? Что общее между плакатом и дверью? и др.</a:t>
            </a:r>
          </a:p>
          <a:p>
            <a:r>
              <a:rPr lang="ru-RU" dirty="0"/>
              <a:t>Цель второго этапа - учить детей фантазировать, изобретать. Например, предложено придумать новый стул, удобный и красивый. Как выжить на необитаемом острове, где есть только коробки со жвачками?</a:t>
            </a:r>
          </a:p>
          <a:p>
            <a:r>
              <a:rPr lang="ru-RU" dirty="0"/>
              <a:t>Содержание третьего этапа - решение сказочных задач и придумывание разных сказок с помощью специальных методов ТРИЗ. Например, "Вас поймала баба-яга и хочет съесть. Что делать?".</a:t>
            </a:r>
          </a:p>
          <a:p>
            <a:r>
              <a:rPr lang="ru-RU" dirty="0"/>
              <a:t>На четвертом этапе ребенок применяет полученные знания и, используя нестандартные, оригинальные решения проблем, учится находить выход из любой сложной ситуации.</a:t>
            </a:r>
          </a:p>
        </p:txBody>
      </p:sp>
    </p:spTree>
    <p:extLst>
      <p:ext uri="{BB962C8B-B14F-4D97-AF65-F5344CB8AC3E}">
        <p14:creationId xmlns:p14="http://schemas.microsoft.com/office/powerpoint/2010/main" val="293317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152128"/>
          </a:xfrm>
        </p:spPr>
        <p:txBody>
          <a:bodyPr>
            <a:normAutofit fontScale="90000"/>
          </a:bodyPr>
          <a:lstStyle/>
          <a:p>
            <a:pPr algn="ct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3100" b="1" dirty="0" smtClean="0">
                <a:latin typeface="Times New Roman" pitchFamily="18" charset="0"/>
                <a:cs typeface="Times New Roman" pitchFamily="18" charset="0"/>
              </a:rPr>
              <a:t>Находить противоречия </a:t>
            </a:r>
            <a:r>
              <a:rPr lang="ru-RU" sz="3100" b="1" dirty="0">
                <a:latin typeface="Times New Roman" pitchFamily="18" charset="0"/>
                <a:cs typeface="Times New Roman" pitchFamily="18" charset="0"/>
              </a:rPr>
              <a:t>и </a:t>
            </a:r>
            <a:r>
              <a:rPr lang="ru-RU" sz="3100" b="1" dirty="0" smtClean="0">
                <a:latin typeface="Times New Roman" pitchFamily="18" charset="0"/>
                <a:cs typeface="Times New Roman" pitchFamily="18" charset="0"/>
              </a:rPr>
              <a:t>научиться  </a:t>
            </a:r>
            <a:r>
              <a:rPr lang="ru-RU" sz="3100" b="1" dirty="0">
                <a:latin typeface="Times New Roman" pitchFamily="18" charset="0"/>
                <a:cs typeface="Times New Roman" pitchFamily="18" charset="0"/>
              </a:rPr>
              <a:t>их формулировать</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Объект 2"/>
          <p:cNvSpPr>
            <a:spLocks noGrp="1"/>
          </p:cNvSpPr>
          <p:nvPr>
            <p:ph idx="1"/>
          </p:nvPr>
        </p:nvSpPr>
        <p:spPr>
          <a:xfrm>
            <a:off x="395536" y="1340768"/>
            <a:ext cx="8229600" cy="5184576"/>
          </a:xfrm>
        </p:spPr>
        <p:txBody>
          <a:bodyPr>
            <a:normAutofit fontScale="25000" lnSpcReduction="20000"/>
          </a:bodyPr>
          <a:lstStyle/>
          <a:p>
            <a:endParaRPr lang="ru-RU" dirty="0" smtClean="0"/>
          </a:p>
          <a:p>
            <a:pPr marL="0" indent="0">
              <a:buNone/>
            </a:pPr>
            <a:r>
              <a:rPr lang="ru-RU" sz="6400" b="1" dirty="0">
                <a:latin typeface="Times New Roman" pitchFamily="18" charset="0"/>
                <a:cs typeface="Times New Roman" pitchFamily="18" charset="0"/>
              </a:rPr>
              <a:t>На первом этапе </a:t>
            </a:r>
            <a:r>
              <a:rPr lang="ru-RU" sz="6400" dirty="0">
                <a:latin typeface="Times New Roman" pitchFamily="18" charset="0"/>
                <a:cs typeface="Times New Roman" pitchFamily="18" charset="0"/>
              </a:rPr>
              <a:t>дети знакомятся с каждым компонентом в отдельности в игровой форме. Это помогает увидеть в окружающей действительности противоречия и научить их </a:t>
            </a:r>
            <a:r>
              <a:rPr lang="ru-RU" sz="6400" dirty="0" smtClean="0">
                <a:latin typeface="Times New Roman" pitchFamily="18" charset="0"/>
                <a:cs typeface="Times New Roman" pitchFamily="18" charset="0"/>
              </a:rPr>
              <a:t>формулировать</a:t>
            </a:r>
          </a:p>
          <a:p>
            <a:r>
              <a:rPr lang="ru-RU" sz="6400" b="1" dirty="0" smtClean="0">
                <a:latin typeface="Times New Roman" pitchFamily="18" charset="0"/>
                <a:cs typeface="Times New Roman" pitchFamily="18" charset="0"/>
              </a:rPr>
              <a:t>Игра </a:t>
            </a:r>
            <a:r>
              <a:rPr lang="ru-RU" sz="6400" b="1" dirty="0">
                <a:latin typeface="Times New Roman" pitchFamily="18" charset="0"/>
                <a:cs typeface="Times New Roman" pitchFamily="18" charset="0"/>
              </a:rPr>
              <a:t>"Да-</a:t>
            </a:r>
            <a:r>
              <a:rPr lang="ru-RU" sz="6400" b="1" dirty="0" err="1">
                <a:latin typeface="Times New Roman" pitchFamily="18" charset="0"/>
                <a:cs typeface="Times New Roman" pitchFamily="18" charset="0"/>
              </a:rPr>
              <a:t>Нетки</a:t>
            </a:r>
            <a:r>
              <a:rPr lang="ru-RU" sz="6400" b="1" dirty="0">
                <a:latin typeface="Times New Roman" pitchFamily="18" charset="0"/>
                <a:cs typeface="Times New Roman" pitchFamily="18" charset="0"/>
              </a:rPr>
              <a:t>” или "Угадай, что я загадала</a:t>
            </a:r>
            <a:r>
              <a:rPr lang="ru-RU" sz="6400" b="1" dirty="0" smtClean="0">
                <a:latin typeface="Times New Roman" pitchFamily="18" charset="0"/>
                <a:cs typeface="Times New Roman" pitchFamily="18" charset="0"/>
              </a:rPr>
              <a:t>”</a:t>
            </a:r>
            <a:endParaRPr lang="ru-RU" sz="6400" dirty="0">
              <a:latin typeface="Times New Roman" pitchFamily="18" charset="0"/>
              <a:cs typeface="Times New Roman" pitchFamily="18" charset="0"/>
            </a:endParaRPr>
          </a:p>
          <a:p>
            <a:pPr marL="0" indent="0">
              <a:buNone/>
            </a:pPr>
            <a:r>
              <a:rPr lang="ru-RU" sz="6400" dirty="0" smtClean="0">
                <a:latin typeface="Times New Roman" pitchFamily="18" charset="0"/>
                <a:cs typeface="Times New Roman" pitchFamily="18" charset="0"/>
              </a:rPr>
              <a:t>Например</a:t>
            </a:r>
            <a:r>
              <a:rPr lang="ru-RU" sz="6400" dirty="0">
                <a:latin typeface="Times New Roman" pitchFamily="18" charset="0"/>
                <a:cs typeface="Times New Roman" pitchFamily="18" charset="0"/>
              </a:rPr>
              <a:t>: </a:t>
            </a:r>
            <a:r>
              <a:rPr lang="ru-RU" sz="6400" dirty="0" smtClean="0">
                <a:latin typeface="Times New Roman" pitchFamily="18" charset="0"/>
                <a:cs typeface="Times New Roman" pitchFamily="18" charset="0"/>
              </a:rPr>
              <a:t> загадываем </a:t>
            </a:r>
            <a:r>
              <a:rPr lang="ru-RU" sz="6400" dirty="0">
                <a:latin typeface="Times New Roman" pitchFamily="18" charset="0"/>
                <a:cs typeface="Times New Roman" pitchFamily="18" charset="0"/>
              </a:rPr>
              <a:t>слово "Слон”, дети задают вопросы (Это живое? Это растение? Это животное? Оно большое? Оно живет в жарких странах? Это слон?), воспитатель отвечает только " да” или "нет”, пока дети не угадают задуманное.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Когда дети научатся играть в эту игру, они начинают загадывать слова друг другу. Это могут быть объекты: "Шорты”, "Машина”, "Роза”, "Гриб”, "Береза”, "Вода”, "Радуга” и т.д. Упражнения в нахождении вещественно – полевых ресурсов помогают детям увидеть в объекте положительные и отрицательные качества</a:t>
            </a:r>
            <a:r>
              <a:rPr lang="ru-RU" sz="6400" dirty="0" smtClean="0">
                <a:latin typeface="Times New Roman" pitchFamily="18" charset="0"/>
                <a:cs typeface="Times New Roman" pitchFamily="18" charset="0"/>
              </a:rPr>
              <a:t>.</a:t>
            </a:r>
          </a:p>
          <a:p>
            <a:r>
              <a:rPr lang="ru-RU" sz="6400" dirty="0" smtClean="0">
                <a:latin typeface="Times New Roman" pitchFamily="18" charset="0"/>
                <a:cs typeface="Times New Roman" pitchFamily="18" charset="0"/>
              </a:rPr>
              <a:t>  </a:t>
            </a:r>
            <a:r>
              <a:rPr lang="ru-RU" sz="6400" b="1" dirty="0" smtClean="0">
                <a:latin typeface="Times New Roman" pitchFamily="18" charset="0"/>
                <a:cs typeface="Times New Roman" pitchFamily="18" charset="0"/>
              </a:rPr>
              <a:t>Игры</a:t>
            </a:r>
            <a:r>
              <a:rPr lang="ru-RU" sz="6400" b="1" dirty="0">
                <a:latin typeface="Times New Roman" pitchFamily="18" charset="0"/>
                <a:cs typeface="Times New Roman" pitchFamily="18" charset="0"/>
              </a:rPr>
              <a:t>: "Хорошо – плохо”, "Черное – белое”, "Адвокаты – Прокуроры” и др. </a:t>
            </a:r>
            <a:r>
              <a:rPr lang="ru-RU" sz="6400" dirty="0">
                <a:latin typeface="Times New Roman" pitchFamily="18" charset="0"/>
                <a:cs typeface="Times New Roman" pitchFamily="18" charset="0"/>
              </a:rPr>
              <a:t>    </a:t>
            </a:r>
          </a:p>
          <a:p>
            <a:pPr marL="0" indent="0">
              <a:buNone/>
            </a:pPr>
            <a:r>
              <a:rPr lang="ru-RU" sz="6400" dirty="0">
                <a:latin typeface="Times New Roman" pitchFamily="18" charset="0"/>
                <a:cs typeface="Times New Roman" pitchFamily="18" charset="0"/>
              </a:rPr>
              <a:t>     Игра "Черное-белое”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Воспитатель поднимает карточку с изображением белого домика, и дети называют положительные качества объекта, затем поднимает карточку с изображением черного домика и дети перечисляют отрицательные качества. (Пример: </a:t>
            </a:r>
            <a:r>
              <a:rPr lang="ru-RU" sz="6400" dirty="0" smtClean="0">
                <a:latin typeface="Times New Roman" pitchFamily="18" charset="0"/>
                <a:cs typeface="Times New Roman" pitchFamily="18" charset="0"/>
              </a:rPr>
              <a:t>Книга  «.Хорошо </a:t>
            </a:r>
            <a:r>
              <a:rPr lang="ru-RU" sz="6400" dirty="0">
                <a:latin typeface="Times New Roman" pitchFamily="18" charset="0"/>
                <a:cs typeface="Times New Roman" pitchFamily="18" charset="0"/>
              </a:rPr>
              <a:t>– из книг узнаешь много </a:t>
            </a:r>
            <a:r>
              <a:rPr lang="ru-RU" sz="6400" dirty="0" err="1" smtClean="0">
                <a:latin typeface="Times New Roman" pitchFamily="18" charset="0"/>
                <a:cs typeface="Times New Roman" pitchFamily="18" charset="0"/>
              </a:rPr>
              <a:t>интересногою</a:t>
            </a:r>
            <a:r>
              <a:rPr lang="ru-RU" sz="6400" dirty="0" err="1">
                <a:latin typeface="Times New Roman" pitchFamily="18" charset="0"/>
                <a:cs typeface="Times New Roman" pitchFamily="18" charset="0"/>
              </a:rPr>
              <a:t>.</a:t>
            </a:r>
            <a:r>
              <a:rPr lang="ru-RU" sz="6400" dirty="0" err="1" smtClean="0">
                <a:latin typeface="Times New Roman" pitchFamily="18" charset="0"/>
                <a:cs typeface="Times New Roman" pitchFamily="18" charset="0"/>
              </a:rPr>
              <a:t>Плохо</a:t>
            </a:r>
            <a:r>
              <a:rPr lang="ru-RU" sz="6400" dirty="0" smtClean="0">
                <a:latin typeface="Times New Roman" pitchFamily="18" charset="0"/>
                <a:cs typeface="Times New Roman" pitchFamily="18" charset="0"/>
              </a:rPr>
              <a:t> </a:t>
            </a:r>
            <a:r>
              <a:rPr lang="ru-RU" sz="6400" dirty="0">
                <a:latin typeface="Times New Roman" pitchFamily="18" charset="0"/>
                <a:cs typeface="Times New Roman" pitchFamily="18" charset="0"/>
              </a:rPr>
              <a:t>– они быстро рвутся . . . и т.д.) </a:t>
            </a:r>
            <a:br>
              <a:rPr lang="ru-RU" sz="6400" dirty="0">
                <a:latin typeface="Times New Roman" pitchFamily="18" charset="0"/>
                <a:cs typeface="Times New Roman" pitchFamily="18" charset="0"/>
              </a:rPr>
            </a:br>
            <a:r>
              <a:rPr lang="ru-RU" sz="6400" dirty="0">
                <a:latin typeface="Times New Roman" pitchFamily="18" charset="0"/>
                <a:cs typeface="Times New Roman" pitchFamily="18" charset="0"/>
              </a:rPr>
              <a:t>     Можно разбирать в качестве объектов: "Гусеница”, "Волк”, "Цветок”, "Стульчик”, "Таблетка”, "Конфетка”, "Мама”, "Птичка”, "Укол”, "Драка”, "Наказание” и т.д.     </a:t>
            </a:r>
          </a:p>
          <a:p>
            <a:r>
              <a:rPr lang="ru-RU" sz="6400" dirty="0" smtClean="0">
                <a:latin typeface="Times New Roman" pitchFamily="18" charset="0"/>
                <a:cs typeface="Times New Roman" pitchFamily="18" charset="0"/>
              </a:rPr>
              <a:t>  </a:t>
            </a:r>
            <a:r>
              <a:rPr lang="ru-RU" sz="6400" b="1" dirty="0" smtClean="0">
                <a:latin typeface="Times New Roman" pitchFamily="18" charset="0"/>
                <a:cs typeface="Times New Roman" pitchFamily="18" charset="0"/>
              </a:rPr>
              <a:t>Игра </a:t>
            </a:r>
            <a:r>
              <a:rPr lang="ru-RU" sz="6400" b="1" dirty="0">
                <a:latin typeface="Times New Roman" pitchFamily="18" charset="0"/>
                <a:cs typeface="Times New Roman" pitchFamily="18" charset="0"/>
              </a:rPr>
              <a:t>"Наоборот” или "перевертыши” (проводится с мячом</a:t>
            </a:r>
            <a:r>
              <a:rPr lang="ru-RU" sz="6400" dirty="0">
                <a:latin typeface="Times New Roman" pitchFamily="18" charset="0"/>
                <a:cs typeface="Times New Roman" pitchFamily="18" charset="0"/>
              </a:rPr>
              <a:t>). </a:t>
            </a:r>
            <a:endParaRPr lang="ru-RU" sz="6400" dirty="0" smtClean="0">
              <a:latin typeface="Times New Roman" pitchFamily="18" charset="0"/>
              <a:cs typeface="Times New Roman" pitchFamily="18" charset="0"/>
            </a:endParaRPr>
          </a:p>
          <a:p>
            <a:pPr marL="0" indent="0">
              <a:buNone/>
            </a:pPr>
            <a:r>
              <a:rPr lang="ru-RU" sz="6400" dirty="0" smtClean="0">
                <a:latin typeface="Times New Roman" pitchFamily="18" charset="0"/>
                <a:cs typeface="Times New Roman" pitchFamily="18" charset="0"/>
              </a:rPr>
              <a:t>Воспитатель </a:t>
            </a:r>
            <a:r>
              <a:rPr lang="ru-RU" sz="6400" dirty="0">
                <a:latin typeface="Times New Roman" pitchFamily="18" charset="0"/>
                <a:cs typeface="Times New Roman" pitchFamily="18" charset="0"/>
              </a:rPr>
              <a:t>бросает мяч ребенку и называет слово, а ребенок отвечает словом, противоположным по значению и возвращает ведущему мяч (хороший – плохой, строить – разрушать, выход – вход)</a:t>
            </a:r>
          </a:p>
        </p:txBody>
      </p:sp>
    </p:spTree>
    <p:extLst>
      <p:ext uri="{BB962C8B-B14F-4D97-AF65-F5344CB8AC3E}">
        <p14:creationId xmlns:p14="http://schemas.microsoft.com/office/powerpoint/2010/main" val="419610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504056"/>
          </a:xfrm>
        </p:spPr>
        <p:txBody>
          <a:bodyPr>
            <a:normAutofit fontScale="90000"/>
          </a:bodyPr>
          <a:lstStyle/>
          <a:p>
            <a:pPr algn="ctr"/>
            <a:r>
              <a:rPr lang="ru-RU" b="1" dirty="0" smtClean="0"/>
              <a:t>МЕТОДЫ</a:t>
            </a:r>
            <a:endParaRPr lang="ru-RU" b="1" dirty="0"/>
          </a:p>
        </p:txBody>
      </p:sp>
      <p:sp>
        <p:nvSpPr>
          <p:cNvPr id="3" name="Объект 2"/>
          <p:cNvSpPr>
            <a:spLocks noGrp="1"/>
          </p:cNvSpPr>
          <p:nvPr>
            <p:ph idx="1"/>
          </p:nvPr>
        </p:nvSpPr>
        <p:spPr>
          <a:xfrm>
            <a:off x="457200" y="1700808"/>
            <a:ext cx="8229600" cy="4623792"/>
          </a:xfrm>
        </p:spPr>
        <p:txBody>
          <a:bodyPr>
            <a:normAutofit/>
          </a:bodyPr>
          <a:lstStyle/>
          <a:p>
            <a:r>
              <a:rPr lang="ru-RU" sz="1600" b="1" dirty="0" smtClean="0">
                <a:latin typeface="Times New Roman" pitchFamily="18" charset="0"/>
                <a:cs typeface="Times New Roman" pitchFamily="18" charset="0"/>
              </a:rPr>
              <a:t>Метод </a:t>
            </a:r>
            <a:r>
              <a:rPr lang="ru-RU" sz="1600" b="1" dirty="0">
                <a:latin typeface="Times New Roman" pitchFamily="18" charset="0"/>
                <a:cs typeface="Times New Roman" pitchFamily="18" charset="0"/>
              </a:rPr>
              <a:t>системного </a:t>
            </a:r>
            <a:r>
              <a:rPr lang="ru-RU" sz="1600" b="1" dirty="0" smtClean="0">
                <a:latin typeface="Times New Roman" pitchFamily="18" charset="0"/>
                <a:cs typeface="Times New Roman" pitchFamily="18" charset="0"/>
              </a:rPr>
              <a:t>анализа </a:t>
            </a:r>
            <a:r>
              <a:rPr lang="ru-RU" sz="1600" dirty="0" smtClean="0">
                <a:latin typeface="Times New Roman" pitchFamily="18" charset="0"/>
                <a:cs typeface="Times New Roman" pitchFamily="18" charset="0"/>
              </a:rPr>
              <a:t>помогает всестороннему знакомству с предметом или явлением </a:t>
            </a:r>
          </a:p>
          <a:p>
            <a:pPr marL="0" indent="0">
              <a:buNone/>
            </a:pPr>
            <a:r>
              <a:rPr lang="ru-RU" sz="1600" dirty="0" smtClean="0">
                <a:latin typeface="Times New Roman" pitchFamily="18" charset="0"/>
                <a:cs typeface="Times New Roman" pitchFamily="18" charset="0"/>
              </a:rPr>
              <a:t> Он позволяет заглянуть в историю создания предмета, разложить предмет по деталям и даже заглянуть в будущее предмета. Системный оператор можно начинать использовать во 2-й младшей группе при знакомстве с предметами быта, ближайшего окружения, при описании игрушек. Вначале берём 3 экрана из 9. Со временем переходим к использованию всей 9-экранной системы. Систему характеризует оператор РВС (размер, время, стоимость). Меняя один из этих операторов, можно изменить свойства и качества предмета. Например, при решении задачи спасения Колобка, изменим оператор размер, увеличим Колобка так, чтобы лиса не смогла его проглотить. В сказке про Золушку меняется о</a:t>
            </a:r>
            <a:r>
              <a:rPr lang="ru-RU" sz="1600" dirty="0" smtClean="0"/>
              <a:t>ператор стоимость</a:t>
            </a:r>
          </a:p>
          <a:p>
            <a:pPr>
              <a:buFont typeface="Wingdings" pitchFamily="2" charset="2"/>
              <a:buChar char="§"/>
            </a:pPr>
            <a:r>
              <a:rPr lang="ru-RU" sz="1600" b="1" dirty="0" smtClean="0"/>
              <a:t>Метод </a:t>
            </a:r>
            <a:r>
              <a:rPr lang="ru-RU" sz="1600" b="1" dirty="0"/>
              <a:t>маленьких человечков </a:t>
            </a:r>
            <a:r>
              <a:rPr lang="ru-RU" sz="1600" dirty="0"/>
              <a:t>(М.М. Ч.). используется </a:t>
            </a:r>
            <a:r>
              <a:rPr lang="ru-RU" sz="1600" dirty="0" smtClean="0"/>
              <a:t>при </a:t>
            </a:r>
            <a:r>
              <a:rPr lang="ru-RU" sz="1600" dirty="0"/>
              <a:t>знакомстве детей с разными агрегатными состояниями, </a:t>
            </a:r>
            <a:r>
              <a:rPr lang="ru-RU" sz="1600" dirty="0" smtClean="0"/>
              <a:t>М</a:t>
            </a:r>
            <a:r>
              <a:rPr lang="ru-RU" sz="1600" dirty="0"/>
              <a:t>. М.Ч. - практическое воплощение идей Г.С. </a:t>
            </a:r>
            <a:r>
              <a:rPr lang="ru-RU" sz="1600" dirty="0" err="1"/>
              <a:t>Алтьшуллера</a:t>
            </a:r>
            <a:r>
              <a:rPr lang="ru-RU" sz="1600" dirty="0"/>
              <a:t> по моделированию мира. Знакомство детей с М. М.Ч. начинается </a:t>
            </a:r>
            <a:r>
              <a:rPr lang="ru-RU" sz="1600" dirty="0" err="1" smtClean="0"/>
              <a:t>вгруппе</a:t>
            </a:r>
            <a:r>
              <a:rPr lang="ru-RU" sz="1600" dirty="0" smtClean="0"/>
              <a:t> </a:t>
            </a:r>
            <a:r>
              <a:rPr lang="ru-RU" sz="1600" dirty="0"/>
              <a:t>детей 5-го года жизни на простейших явлениях, когда знакомим детей с водой, снегом, льдом: на морозе вода замерзает, лед в тепле тает, у батареи вода испаряется быстрее.</a:t>
            </a:r>
          </a:p>
        </p:txBody>
      </p:sp>
    </p:spTree>
    <p:extLst>
      <p:ext uri="{BB962C8B-B14F-4D97-AF65-F5344CB8AC3E}">
        <p14:creationId xmlns:p14="http://schemas.microsoft.com/office/powerpoint/2010/main" val="345086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650336"/>
          </a:xfrm>
        </p:spPr>
        <p:txBody>
          <a:bodyPr>
            <a:normAutofit/>
          </a:bodyPr>
          <a:lstStyle/>
          <a:p>
            <a:pPr algn="ctr"/>
            <a:r>
              <a:rPr lang="ru-RU" sz="2800" b="1" dirty="0" smtClean="0">
                <a:latin typeface="Times New Roman" pitchFamily="18" charset="0"/>
                <a:cs typeface="Times New Roman" pitchFamily="18" charset="0"/>
              </a:rPr>
              <a:t>Второй этап</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endParaRPr lang="ru-RU" sz="1800" dirty="0">
              <a:latin typeface="Times New Roman" pitchFamily="18" charset="0"/>
              <a:cs typeface="Times New Roman" pitchFamily="18" charset="0"/>
            </a:endParaRPr>
          </a:p>
          <a:p>
            <a:r>
              <a:rPr lang="ru-RU" sz="1800" b="1" dirty="0" smtClean="0">
                <a:latin typeface="Times New Roman" pitchFamily="18" charset="0"/>
                <a:cs typeface="Times New Roman" pitchFamily="18" charset="0"/>
              </a:rPr>
              <a:t>Метод </a:t>
            </a:r>
            <a:r>
              <a:rPr lang="ru-RU" sz="1800" b="1" dirty="0">
                <a:latin typeface="Times New Roman" pitchFamily="18" charset="0"/>
                <a:cs typeface="Times New Roman" pitchFamily="18" charset="0"/>
              </a:rPr>
              <a:t>фокальных объектов (М.Ф. О</a:t>
            </a:r>
            <a:r>
              <a:rPr lang="ru-RU" sz="1800" dirty="0" smtClean="0">
                <a:latin typeface="Times New Roman" pitchFamily="18" charset="0"/>
                <a:cs typeface="Times New Roman" pitchFamily="18" charset="0"/>
              </a:rPr>
              <a:t>.)способствует снятию </a:t>
            </a:r>
            <a:r>
              <a:rPr lang="ru-RU" sz="1800" dirty="0">
                <a:latin typeface="Times New Roman" pitchFamily="18" charset="0"/>
                <a:cs typeface="Times New Roman" pitchFamily="18" charset="0"/>
              </a:rPr>
              <a:t>психологической инерции, развитию </a:t>
            </a:r>
            <a:r>
              <a:rPr lang="ru-RU" sz="1800" dirty="0" smtClean="0">
                <a:latin typeface="Times New Roman" pitchFamily="18" charset="0"/>
                <a:cs typeface="Times New Roman" pitchFamily="18" charset="0"/>
              </a:rPr>
              <a:t>воображения. Работу </a:t>
            </a:r>
            <a:r>
              <a:rPr lang="ru-RU" sz="1800" dirty="0">
                <a:latin typeface="Times New Roman" pitchFamily="18" charset="0"/>
                <a:cs typeface="Times New Roman" pitchFamily="18" charset="0"/>
              </a:rPr>
              <a:t>по М.Ф.О. можно начинать с детьми 4-го года жизни. При этом решаются следующие задачи:</a:t>
            </a:r>
          </a:p>
          <a:p>
            <a:pPr marL="0" indent="0">
              <a:buNone/>
            </a:pPr>
            <a:r>
              <a:rPr lang="ru-RU" sz="1800" dirty="0">
                <a:latin typeface="Times New Roman" pitchFamily="18" charset="0"/>
                <a:cs typeface="Times New Roman" pitchFamily="18" charset="0"/>
              </a:rPr>
              <a:t>придумать что-либо новое, видоизменяя или улучшая реальный объект;</a:t>
            </a:r>
          </a:p>
          <a:p>
            <a:pPr marL="0" indent="0">
              <a:buNone/>
            </a:pPr>
            <a:r>
              <a:rPr lang="ru-RU" sz="1800" dirty="0">
                <a:latin typeface="Times New Roman" pitchFamily="18" charset="0"/>
                <a:cs typeface="Times New Roman" pitchFamily="18" charset="0"/>
              </a:rPr>
              <a:t>познакомить детей с новым объектом;</a:t>
            </a:r>
          </a:p>
          <a:p>
            <a:pPr marL="0" indent="0">
              <a:buNone/>
            </a:pPr>
            <a:r>
              <a:rPr lang="ru-RU" sz="1800" dirty="0">
                <a:latin typeface="Times New Roman" pitchFamily="18" charset="0"/>
                <a:cs typeface="Times New Roman" pitchFamily="18" charset="0"/>
              </a:rPr>
              <a:t>создать рассказ или сказку о рассматриваемом объекте, используя найденные определения;</a:t>
            </a:r>
          </a:p>
          <a:p>
            <a:pPr marL="0" indent="0">
              <a:buNone/>
            </a:pPr>
            <a:r>
              <a:rPr lang="ru-RU" sz="1800" dirty="0">
                <a:latin typeface="Times New Roman" pitchFamily="18" charset="0"/>
                <a:cs typeface="Times New Roman" pitchFamily="18" charset="0"/>
              </a:rPr>
              <a:t>проанализировать художественное произведение</a:t>
            </a:r>
            <a:r>
              <a:rPr lang="ru-RU" sz="1800" dirty="0" smtClean="0">
                <a:latin typeface="Times New Roman" pitchFamily="18" charset="0"/>
                <a:cs typeface="Times New Roman" pitchFamily="18" charset="0"/>
              </a:rPr>
              <a:t>.</a:t>
            </a:r>
          </a:p>
          <a:p>
            <a:r>
              <a:rPr lang="ru-RU" sz="1800" b="1" dirty="0" smtClean="0">
                <a:latin typeface="Times New Roman" pitchFamily="18" charset="0"/>
                <a:cs typeface="Times New Roman" pitchFamily="18" charset="0"/>
              </a:rPr>
              <a:t>Морфологический анализ </a:t>
            </a:r>
            <a:r>
              <a:rPr lang="ru-RU" sz="1800" dirty="0" smtClean="0">
                <a:latin typeface="Times New Roman" pitchFamily="18" charset="0"/>
                <a:cs typeface="Times New Roman" pitchFamily="18" charset="0"/>
              </a:rPr>
              <a:t>еще один метод, снимающий </a:t>
            </a:r>
            <a:r>
              <a:rPr lang="ru-RU" sz="1800" dirty="0">
                <a:latin typeface="Times New Roman" pitchFamily="18" charset="0"/>
                <a:cs typeface="Times New Roman" pitchFamily="18" charset="0"/>
              </a:rPr>
              <a:t>инерцию мышления и </a:t>
            </a:r>
            <a:r>
              <a:rPr lang="ru-RU" sz="1800" dirty="0" smtClean="0">
                <a:latin typeface="Times New Roman" pitchFamily="18" charset="0"/>
                <a:cs typeface="Times New Roman" pitchFamily="18" charset="0"/>
              </a:rPr>
              <a:t>позволяющий </a:t>
            </a:r>
            <a:r>
              <a:rPr lang="ru-RU" sz="1800" dirty="0">
                <a:latin typeface="Times New Roman" pitchFamily="18" charset="0"/>
                <a:cs typeface="Times New Roman" pitchFamily="18" charset="0"/>
              </a:rPr>
              <a:t>увеличить число перебираемых </a:t>
            </a:r>
            <a:r>
              <a:rPr lang="ru-RU" sz="1800" dirty="0" smtClean="0">
                <a:latin typeface="Times New Roman" pitchFamily="18" charset="0"/>
                <a:cs typeface="Times New Roman" pitchFamily="18" charset="0"/>
              </a:rPr>
              <a:t>вариантов</a:t>
            </a:r>
            <a:r>
              <a:rPr lang="ru-RU" sz="1800" dirty="0">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С помощью этого метода легче выявить все возможные варианты решения проблемы, которые при простом переборе могут </a:t>
            </a:r>
            <a:r>
              <a:rPr lang="ru-RU" sz="1800" dirty="0" smtClean="0">
                <a:latin typeface="Times New Roman" pitchFamily="18" charset="0"/>
                <a:cs typeface="Times New Roman" pitchFamily="18" charset="0"/>
              </a:rPr>
              <a:t>быть упущены</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118729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650336"/>
          </a:xfrm>
        </p:spPr>
        <p:txBody>
          <a:bodyPr>
            <a:normAutofit fontScale="90000"/>
          </a:bodyPr>
          <a:lstStyle/>
          <a:p>
            <a:pPr algn="ctr"/>
            <a:r>
              <a:rPr lang="ru-RU" dirty="0" smtClean="0"/>
              <a:t>: </a:t>
            </a:r>
            <a:r>
              <a:rPr lang="ru-RU" dirty="0"/>
              <a:t/>
            </a:r>
            <a:br>
              <a:rPr lang="ru-RU" dirty="0"/>
            </a:br>
            <a:r>
              <a:rPr lang="ru-RU" dirty="0"/>
              <a:t>Приемы фантазирования</a:t>
            </a:r>
          </a:p>
        </p:txBody>
      </p:sp>
      <p:sp>
        <p:nvSpPr>
          <p:cNvPr id="3" name="Объект 2"/>
          <p:cNvSpPr>
            <a:spLocks noGrp="1"/>
          </p:cNvSpPr>
          <p:nvPr>
            <p:ph idx="1"/>
          </p:nvPr>
        </p:nvSpPr>
        <p:spPr/>
        <p:txBody>
          <a:bodyPr>
            <a:normAutofit fontScale="62500" lnSpcReduction="20000"/>
          </a:bodyPr>
          <a:lstStyle/>
          <a:p>
            <a:r>
              <a:rPr lang="ru-RU" b="1" dirty="0"/>
              <a:t>Сделать наоборот</a:t>
            </a:r>
            <a:r>
              <a:rPr lang="ru-RU" dirty="0"/>
              <a:t>. Этот прием изменяет свойства и назначение объекта на противоположные, превращает их в </a:t>
            </a:r>
            <a:r>
              <a:rPr lang="ru-RU" dirty="0" err="1"/>
              <a:t>антиобъекты</a:t>
            </a:r>
            <a:r>
              <a:rPr lang="ru-RU" dirty="0"/>
              <a:t>. </a:t>
            </a:r>
            <a:br>
              <a:rPr lang="ru-RU" dirty="0"/>
            </a:br>
            <a:r>
              <a:rPr lang="ru-RU" dirty="0"/>
              <a:t>Пример: </a:t>
            </a:r>
            <a:r>
              <a:rPr lang="ru-RU" dirty="0" err="1"/>
              <a:t>антисвет</a:t>
            </a:r>
            <a:r>
              <a:rPr lang="ru-RU" dirty="0"/>
              <a:t> делает предметы невидимыми, в то время, когда свет делает предметы видимыми. </a:t>
            </a:r>
            <a:br>
              <a:rPr lang="ru-RU" dirty="0"/>
            </a:br>
            <a:endParaRPr lang="ru-RU" dirty="0"/>
          </a:p>
          <a:p>
            <a:r>
              <a:rPr lang="ru-RU" b="1" dirty="0"/>
              <a:t>Увеличить – уменьшить. </a:t>
            </a:r>
            <a:r>
              <a:rPr lang="ru-RU" dirty="0"/>
              <a:t>Применяется для изменения свойства объекта. С его помощью можно изменять размер, скорость, силу, вес предметов. Увеличение или уменьшение может быть в неограниченных пределах. </a:t>
            </a:r>
            <a:br>
              <a:rPr lang="ru-RU" dirty="0"/>
            </a:br>
            <a:endParaRPr lang="ru-RU" dirty="0"/>
          </a:p>
          <a:p>
            <a:r>
              <a:rPr lang="ru-RU" b="1" dirty="0"/>
              <a:t>Динамика – статика. </a:t>
            </a:r>
            <a:r>
              <a:rPr lang="ru-RU" dirty="0"/>
              <a:t>Применяется для изменения свойств объекта. Предварительно необходимо определить, какие свойства объекта являются постоянными (статичными), а какие переменными (динамичными). Чтобы получить фантастический объект, нужно по приему "динамика” превратить постоянные свойства в переменные, а по приему "статика” – переменные свойства в постоянные. </a:t>
            </a:r>
            <a:br>
              <a:rPr lang="ru-RU" dirty="0"/>
            </a:br>
            <a:r>
              <a:rPr lang="ru-RU" dirty="0"/>
              <a:t>Пример: Компьютер, измененный по приему "динамика”, мог бы изменять форму ( превращать во что-нибудь). А человек, измененный по приему "статика”, имел бы всю жизнь, начиная с годика, одинаковый рост (рост взрослого человека). </a:t>
            </a:r>
            <a:br>
              <a:rPr lang="ru-RU" dirty="0"/>
            </a:br>
            <a:r>
              <a:rPr lang="ru-RU" dirty="0"/>
              <a:t>Особый этап работы педагога – </a:t>
            </a:r>
            <a:r>
              <a:rPr lang="ru-RU" dirty="0" err="1"/>
              <a:t>тризовца</a:t>
            </a:r>
            <a:r>
              <a:rPr lang="ru-RU" dirty="0"/>
              <a:t> – это работа со сказками, решение сказочных задач и придумывание новых сказок с помощью специальных методик</a:t>
            </a:r>
          </a:p>
        </p:txBody>
      </p:sp>
    </p:spTree>
    <p:extLst>
      <p:ext uri="{BB962C8B-B14F-4D97-AF65-F5344CB8AC3E}">
        <p14:creationId xmlns:p14="http://schemas.microsoft.com/office/powerpoint/2010/main" val="197858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pPr algn="ctr"/>
            <a:r>
              <a:rPr lang="ru-RU" b="1" dirty="0" smtClean="0"/>
              <a:t>СКАЗКИ НАОБОРОТ</a:t>
            </a:r>
            <a:endParaRPr lang="ru-RU" b="1" dirty="0"/>
          </a:p>
        </p:txBody>
      </p:sp>
      <p:sp>
        <p:nvSpPr>
          <p:cNvPr id="3" name="Объект 2"/>
          <p:cNvSpPr>
            <a:spLocks noGrp="1"/>
          </p:cNvSpPr>
          <p:nvPr>
            <p:ph idx="1"/>
          </p:nvPr>
        </p:nvSpPr>
        <p:spPr>
          <a:xfrm>
            <a:off x="457200" y="1556792"/>
            <a:ext cx="8229600" cy="4767808"/>
          </a:xfrm>
        </p:spPr>
        <p:txBody>
          <a:bodyPr>
            <a:normAutofit/>
          </a:bodyPr>
          <a:lstStyle/>
          <a:p>
            <a:pPr marL="0" indent="0">
              <a:buNone/>
            </a:pP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На </a:t>
            </a:r>
            <a:r>
              <a:rPr lang="ru-RU" sz="2000" dirty="0">
                <a:latin typeface="Times New Roman" pitchFamily="18" charset="0"/>
                <a:cs typeface="Times New Roman" pitchFamily="18" charset="0"/>
              </a:rPr>
              <a:t>3 этапе работы с детьми решаем сказочные задачи и составляем сказки. Только не надо думать, что все сказки написаны или рассказаны. Можно придумать сколько угодно новых сказок. Но прежде чем составлять сказки, целесообразно научить детей решать сказочные задачи.</a:t>
            </a:r>
          </a:p>
          <a:p>
            <a:r>
              <a:rPr lang="ru-RU" sz="2000" dirty="0">
                <a:latin typeface="Times New Roman" pitchFamily="18" charset="0"/>
                <a:cs typeface="Times New Roman" pitchFamily="18" charset="0"/>
              </a:rPr>
              <a:t>Мы пытаемся помочь сказочным героям, попавшим в затруднительное положение. Решение проблемы зачастую зависит от выявления и использования ресурсов, дети стремятся к идеальному конечному результату.</a:t>
            </a:r>
          </a:p>
        </p:txBody>
      </p:sp>
    </p:spTree>
    <p:extLst>
      <p:ext uri="{BB962C8B-B14F-4D97-AF65-F5344CB8AC3E}">
        <p14:creationId xmlns:p14="http://schemas.microsoft.com/office/powerpoint/2010/main" val="3519872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3" name="Заголовок 12"/>
          <p:cNvSpPr>
            <a:spLocks noGrp="1"/>
          </p:cNvSpPr>
          <p:nvPr>
            <p:ph type="ctrTitle"/>
          </p:nvPr>
        </p:nvSpPr>
        <p:spPr>
          <a:xfrm>
            <a:off x="1403648" y="908720"/>
            <a:ext cx="7406640" cy="864096"/>
          </a:xfrm>
        </p:spPr>
        <p:txBody>
          <a:bodyPr>
            <a:normAutofit/>
          </a:bodyPr>
          <a:lstStyle/>
          <a:p>
            <a:pPr algn="ctr"/>
            <a:r>
              <a:rPr lang="ru-RU" sz="2400" dirty="0" smtClean="0">
                <a:latin typeface="Times New Roman" pitchFamily="18" charset="0"/>
                <a:cs typeface="Times New Roman" pitchFamily="18" charset="0"/>
              </a:rPr>
              <a:t>Занятие </a:t>
            </a:r>
            <a:r>
              <a:rPr lang="ru-RU" sz="2400" dirty="0">
                <a:latin typeface="Times New Roman" pitchFamily="18" charset="0"/>
                <a:cs typeface="Times New Roman" pitchFamily="18" charset="0"/>
              </a:rPr>
              <a:t>по ознакомлению с окружающим миром с элементами ТРИЗ (Системный лифт) в средней группе.</a:t>
            </a:r>
          </a:p>
        </p:txBody>
      </p:sp>
      <p:sp>
        <p:nvSpPr>
          <p:cNvPr id="14" name="Подзаголовок 13"/>
          <p:cNvSpPr>
            <a:spLocks noGrp="1"/>
          </p:cNvSpPr>
          <p:nvPr>
            <p:ph type="subTitle" idx="1"/>
          </p:nvPr>
        </p:nvSpPr>
        <p:spPr>
          <a:xfrm>
            <a:off x="1547664" y="2780929"/>
            <a:ext cx="7406640" cy="1424210"/>
          </a:xfrm>
        </p:spPr>
        <p:txBody>
          <a:bodyPr/>
          <a:lstStyle/>
          <a:p>
            <a:pPr algn="ctr"/>
            <a:r>
              <a:rPr lang="ru-RU" sz="2800" b="1" dirty="0" err="1" smtClean="0">
                <a:latin typeface="Times New Roman" pitchFamily="18" charset="0"/>
                <a:cs typeface="Times New Roman" pitchFamily="18" charset="0"/>
              </a:rPr>
              <a:t>ТЕМА:Как</a:t>
            </a:r>
            <a:r>
              <a:rPr lang="ru-RU" sz="2800" b="1" dirty="0" smtClean="0">
                <a:latin typeface="Times New Roman" pitchFamily="18" charset="0"/>
                <a:cs typeface="Times New Roman" pitchFamily="18" charset="0"/>
              </a:rPr>
              <a:t> </a:t>
            </a:r>
            <a:r>
              <a:rPr lang="ru-RU" sz="2800" b="1" dirty="0">
                <a:latin typeface="Times New Roman" pitchFamily="18" charset="0"/>
                <a:cs typeface="Times New Roman" pitchFamily="18" charset="0"/>
              </a:rPr>
              <a:t>научить Незнайку ориентироваться во времени</a:t>
            </a:r>
            <a:r>
              <a:rPr lang="ru-RU" sz="2800" dirty="0">
                <a:latin typeface="Times New Roman" pitchFamily="18" charset="0"/>
                <a:cs typeface="Times New Roman" pitchFamily="18" charset="0"/>
              </a:rPr>
              <a:t>.</a:t>
            </a:r>
          </a:p>
          <a:p>
            <a:pPr algn="ctr"/>
            <a:endParaRPr lang="ru-RU" sz="2800" dirty="0">
              <a:latin typeface="Times New Roman" pitchFamily="18" charset="0"/>
              <a:cs typeface="Times New Roman" pitchFamily="18" charset="0"/>
            </a:endParaRPr>
          </a:p>
        </p:txBody>
      </p:sp>
      <p:sp>
        <p:nvSpPr>
          <p:cNvPr id="12" name="Нижний колонтитул 4"/>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solidFill>
                <a:srgbClr val="B5A788"/>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205139"/>
            <a:ext cx="3744416"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806994"/>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24744"/>
            <a:ext cx="8229600" cy="45719"/>
          </a:xfrm>
        </p:spPr>
        <p:txBody>
          <a:bodyPr>
            <a:normAutofit fontScale="90000"/>
          </a:bodyPr>
          <a:lstStyle/>
          <a:p>
            <a:endParaRPr lang="ru-RU" sz="14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784977"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3419872" y="1305342"/>
            <a:ext cx="5544616" cy="3693319"/>
          </a:xfrm>
          <a:prstGeom prst="rect">
            <a:avLst/>
          </a:prstGeom>
        </p:spPr>
        <p:txBody>
          <a:bodyPr wrap="square">
            <a:spAutoFit/>
          </a:bodyPr>
          <a:lstStyle/>
          <a:p>
            <a:r>
              <a:rPr lang="ru-RU" dirty="0">
                <a:solidFill>
                  <a:prstClr val="black"/>
                </a:solidFill>
                <a:latin typeface="Times New Roman" pitchFamily="18" charset="0"/>
                <a:cs typeface="Times New Roman" pitchFamily="18" charset="0"/>
              </a:rPr>
              <a:t>Дошкольное детство -</a:t>
            </a:r>
            <a:r>
              <a:rPr lang="ru-RU" dirty="0" smtClean="0">
                <a:solidFill>
                  <a:prstClr val="black"/>
                </a:solidFill>
                <a:latin typeface="Times New Roman" pitchFamily="18" charset="0"/>
                <a:cs typeface="Times New Roman" pitchFamily="18" charset="0"/>
              </a:rPr>
              <a:t> </a:t>
            </a:r>
            <a:r>
              <a:rPr lang="ru-RU" dirty="0">
                <a:solidFill>
                  <a:prstClr val="black"/>
                </a:solidFill>
                <a:latin typeface="Times New Roman" pitchFamily="18" charset="0"/>
                <a:cs typeface="Times New Roman" pitchFamily="18" charset="0"/>
              </a:rPr>
              <a:t>возраст, когда появляется способность к творческому решению проблем, возникающих в той или иной ситуации жизни ребенка (креативность).</a:t>
            </a:r>
          </a:p>
          <a:p>
            <a:r>
              <a:rPr lang="ru-RU" dirty="0">
                <a:solidFill>
                  <a:prstClr val="black"/>
                </a:solidFill>
                <a:latin typeface="Times New Roman" pitchFamily="18" charset="0"/>
                <a:cs typeface="Times New Roman" pitchFamily="18" charset="0"/>
              </a:rPr>
              <a:t>    Чтобы воспитать талантливого человека, необходимо сформировать уже в детстве творческое мышление, способность к видению и разрешению проблем, способность нестандартно смотреть на окружающий мир.</a:t>
            </a:r>
          </a:p>
          <a:p>
            <a:r>
              <a:rPr lang="ru-RU" dirty="0">
                <a:solidFill>
                  <a:prstClr val="black"/>
                </a:solidFill>
                <a:latin typeface="Times New Roman" pitchFamily="18" charset="0"/>
                <a:cs typeface="Times New Roman" pitchFamily="18" charset="0"/>
              </a:rPr>
              <a:t> С самого раннего детства можно научить ребенка системно думать, решать задачи творческого характера, придумывать сказки, стихи и многое другое.</a:t>
            </a:r>
          </a:p>
        </p:txBody>
      </p:sp>
    </p:spTree>
    <p:extLst>
      <p:ext uri="{BB962C8B-B14F-4D97-AF65-F5344CB8AC3E}">
        <p14:creationId xmlns:p14="http://schemas.microsoft.com/office/powerpoint/2010/main" val="809278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2" name="Нижний колонтитул 4"/>
          <p:cNvSpPr>
            <a:spLocks noGrp="1"/>
          </p:cNvSpPr>
          <p:nvPr>
            <p:ph type="ftr" sz="quarter" idx="11"/>
          </p:nvPr>
        </p:nvSpPr>
        <p:spPr>
          <a:xfrm>
            <a:off x="1331913" y="6669088"/>
            <a:ext cx="7278687" cy="112712"/>
          </a:xfrm>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solidFill>
                <a:srgbClr val="B5A788"/>
              </a:solidFill>
            </a:endParaRPr>
          </a:p>
        </p:txBody>
      </p:sp>
      <p:sp>
        <p:nvSpPr>
          <p:cNvPr id="7173" name="AutoShape 5"/>
          <p:cNvSpPr>
            <a:spLocks noChangeArrowheads="1"/>
          </p:cNvSpPr>
          <p:nvPr/>
        </p:nvSpPr>
        <p:spPr bwMode="auto">
          <a:xfrm>
            <a:off x="971550" y="2349500"/>
            <a:ext cx="2447925" cy="3816350"/>
          </a:xfrm>
          <a:prstGeom prst="flowChartProcess">
            <a:avLst/>
          </a:prstGeom>
          <a:solidFill>
            <a:schemeClr val="accent3">
              <a:lumMod val="20000"/>
              <a:lumOff val="80000"/>
            </a:schemeClr>
          </a:solidFill>
          <a:ln w="9525">
            <a:solidFill>
              <a:schemeClr val="tx1"/>
            </a:solidFill>
            <a:miter lim="800000"/>
            <a:headEnd/>
            <a:tailEnd/>
          </a:ln>
          <a:effectLst/>
        </p:spPr>
        <p:txBody>
          <a:bodyPr anchor="ctr"/>
          <a:lstStyle/>
          <a:p>
            <a:pPr algn="ctr" fontAlgn="base">
              <a:spcBef>
                <a:spcPct val="0"/>
              </a:spcBef>
              <a:spcAft>
                <a:spcPct val="0"/>
              </a:spcAft>
              <a:defRPr/>
            </a:pPr>
            <a:r>
              <a:rPr lang="ru-RU" i="1" dirty="0">
                <a:solidFill>
                  <a:srgbClr val="E46C0A"/>
                </a:solidFill>
                <a:latin typeface="Arial" charset="0"/>
              </a:rPr>
              <a:t>Образовательные</a:t>
            </a:r>
            <a:endParaRPr lang="ru-RU" b="1" i="1" dirty="0">
              <a:solidFill>
                <a:prstClr val="black"/>
              </a:solidFill>
              <a:latin typeface="Arial" charset="0"/>
            </a:endParaRPr>
          </a:p>
          <a:p>
            <a:pPr fontAlgn="base">
              <a:spcBef>
                <a:spcPct val="0"/>
              </a:spcBef>
              <a:spcAft>
                <a:spcPct val="0"/>
              </a:spcAft>
              <a:defRPr/>
            </a:pPr>
            <a:r>
              <a:rPr lang="ru-RU" sz="1400" b="1" i="1" dirty="0">
                <a:solidFill>
                  <a:prstClr val="black"/>
                </a:solidFill>
                <a:latin typeface="Arial" charset="0"/>
              </a:rPr>
              <a:t>Обобщить и расширить знания детей  </a:t>
            </a:r>
            <a:r>
              <a:rPr lang="ru-RU" sz="1400" b="1" i="1" dirty="0" smtClean="0">
                <a:solidFill>
                  <a:prstClr val="black"/>
                </a:solidFill>
                <a:latin typeface="Arial" charset="0"/>
              </a:rPr>
              <a:t>о </a:t>
            </a:r>
            <a:r>
              <a:rPr lang="ru-RU" sz="1400" b="1" i="1" dirty="0" err="1" smtClean="0">
                <a:solidFill>
                  <a:prstClr val="black"/>
                </a:solidFill>
                <a:latin typeface="Arial" charset="0"/>
              </a:rPr>
              <a:t>времени</a:t>
            </a:r>
            <a:r>
              <a:rPr lang="ru-RU" sz="1400" b="1" i="1" dirty="0" err="1" smtClean="0">
                <a:solidFill>
                  <a:prstClr val="black"/>
                </a:solidFill>
                <a:latin typeface="Times New Roman" pitchFamily="18" charset="0"/>
                <a:cs typeface="Times New Roman" pitchFamily="18" charset="0"/>
              </a:rPr>
              <a:t>.</a:t>
            </a:r>
            <a:r>
              <a:rPr lang="ru-RU" sz="1400" b="1" i="1" dirty="0" err="1" smtClean="0">
                <a:solidFill>
                  <a:prstClr val="black"/>
                </a:solidFill>
                <a:latin typeface="Arial" charset="0"/>
              </a:rPr>
              <a:t>Формировать</a:t>
            </a:r>
            <a:endParaRPr lang="ru-RU" sz="1400" b="1" i="1" dirty="0">
              <a:solidFill>
                <a:prstClr val="black"/>
              </a:solidFill>
              <a:latin typeface="Arial" charset="0"/>
            </a:endParaRPr>
          </a:p>
          <a:p>
            <a:pPr fontAlgn="base">
              <a:spcBef>
                <a:spcPct val="0"/>
              </a:spcBef>
              <a:spcAft>
                <a:spcPct val="0"/>
              </a:spcAft>
              <a:defRPr/>
            </a:pPr>
            <a:r>
              <a:rPr lang="ru-RU" sz="1400" b="1" i="1" dirty="0">
                <a:solidFill>
                  <a:prstClr val="black"/>
                </a:solidFill>
                <a:latin typeface="Arial" charset="0"/>
              </a:rPr>
              <a:t> </a:t>
            </a:r>
            <a:r>
              <a:rPr lang="ru-RU" sz="1400" b="1" i="1" dirty="0" smtClean="0">
                <a:solidFill>
                  <a:prstClr val="black"/>
                </a:solidFill>
                <a:latin typeface="Arial" charset="0"/>
              </a:rPr>
              <a:t>временные понятия части суток, времена года, понятие последовательность Учить </a:t>
            </a:r>
            <a:r>
              <a:rPr lang="ru-RU" sz="1400" b="1" i="1" dirty="0">
                <a:solidFill>
                  <a:prstClr val="black"/>
                </a:solidFill>
                <a:latin typeface="Arial" charset="0"/>
              </a:rPr>
              <a:t>детей  </a:t>
            </a:r>
            <a:r>
              <a:rPr lang="ru-RU" sz="1400" b="1" i="1" dirty="0" smtClean="0">
                <a:solidFill>
                  <a:prstClr val="black"/>
                </a:solidFill>
                <a:latin typeface="Arial" charset="0"/>
              </a:rPr>
              <a:t>моделировать  </a:t>
            </a:r>
            <a:r>
              <a:rPr lang="ru-RU" sz="1400" b="1" i="1" dirty="0">
                <a:solidFill>
                  <a:prstClr val="black"/>
                </a:solidFill>
                <a:latin typeface="Arial" charset="0"/>
              </a:rPr>
              <a:t>в </a:t>
            </a:r>
            <a:r>
              <a:rPr lang="ru-RU" sz="1400" b="1" i="1" dirty="0" smtClean="0">
                <a:solidFill>
                  <a:prstClr val="black"/>
                </a:solidFill>
                <a:latin typeface="Arial" charset="0"/>
              </a:rPr>
              <a:t>подгруппе детей, </a:t>
            </a:r>
            <a:r>
              <a:rPr lang="ru-RU" sz="1400" b="1" i="1" dirty="0">
                <a:solidFill>
                  <a:prstClr val="black"/>
                </a:solidFill>
                <a:latin typeface="Arial" charset="0"/>
              </a:rPr>
              <a:t>выражать свои взгляды, предпочтения</a:t>
            </a:r>
            <a:r>
              <a:rPr lang="ru-RU" sz="1400" b="1" i="1" dirty="0" smtClean="0">
                <a:solidFill>
                  <a:prstClr val="black"/>
                </a:solidFill>
                <a:latin typeface="Arial" charset="0"/>
              </a:rPr>
              <a:t>.</a:t>
            </a:r>
            <a:endParaRPr lang="ru-RU" sz="1400" b="1" i="1" dirty="0">
              <a:solidFill>
                <a:prstClr val="black"/>
              </a:solidFill>
              <a:latin typeface="Arial" charset="0"/>
            </a:endParaRPr>
          </a:p>
        </p:txBody>
      </p:sp>
      <p:sp>
        <p:nvSpPr>
          <p:cNvPr id="7175" name="AutoShape 7"/>
          <p:cNvSpPr>
            <a:spLocks noChangeArrowheads="1"/>
          </p:cNvSpPr>
          <p:nvPr/>
        </p:nvSpPr>
        <p:spPr bwMode="auto">
          <a:xfrm>
            <a:off x="3635375" y="2349500"/>
            <a:ext cx="2520950" cy="3959225"/>
          </a:xfrm>
          <a:prstGeom prst="flowChartProcess">
            <a:avLst/>
          </a:prstGeom>
          <a:solidFill>
            <a:schemeClr val="accent3">
              <a:lumMod val="20000"/>
              <a:lumOff val="80000"/>
            </a:schemeClr>
          </a:solidFill>
          <a:ln w="9525">
            <a:solidFill>
              <a:schemeClr val="tx1"/>
            </a:solidFill>
            <a:miter lim="800000"/>
            <a:headEnd/>
            <a:tailEnd/>
          </a:ln>
          <a:effectLst/>
        </p:spPr>
        <p:txBody>
          <a:bodyPr anchor="ctr"/>
          <a:lstStyle/>
          <a:p>
            <a:pPr algn="ctr" fontAlgn="base">
              <a:spcBef>
                <a:spcPct val="0"/>
              </a:spcBef>
              <a:spcAft>
                <a:spcPct val="0"/>
              </a:spcAft>
            </a:pPr>
            <a:r>
              <a:rPr lang="ru-RU" sz="1400" smtClean="0">
                <a:solidFill>
                  <a:srgbClr val="E46C0A"/>
                </a:solidFill>
                <a:latin typeface="Arial" charset="0"/>
              </a:rPr>
              <a:t>Развивающие</a:t>
            </a:r>
            <a:r>
              <a:rPr lang="ru-RU" sz="1400" smtClean="0">
                <a:solidFill>
                  <a:prstClr val="black"/>
                </a:solidFill>
                <a:latin typeface="Arial" charset="0"/>
              </a:rPr>
              <a:t> </a:t>
            </a:r>
          </a:p>
          <a:p>
            <a:pPr fontAlgn="base">
              <a:spcBef>
                <a:spcPct val="0"/>
              </a:spcBef>
              <a:spcAft>
                <a:spcPct val="0"/>
              </a:spcAft>
            </a:pPr>
            <a:r>
              <a:rPr lang="ru-RU" sz="1400" b="1" i="1" smtClean="0">
                <a:solidFill>
                  <a:prstClr val="black"/>
                </a:solidFill>
                <a:latin typeface="Arial" charset="0"/>
              </a:rPr>
              <a:t>Развивать разговорную и диалогическую речь,  умение слушать и отвечать на вопросы.</a:t>
            </a:r>
          </a:p>
          <a:p>
            <a:pPr fontAlgn="base">
              <a:spcBef>
                <a:spcPct val="0"/>
              </a:spcBef>
              <a:spcAft>
                <a:spcPct val="0"/>
              </a:spcAft>
            </a:pPr>
            <a:r>
              <a:rPr lang="ru-RU" sz="1400" b="1" i="1" smtClean="0">
                <a:solidFill>
                  <a:prstClr val="black"/>
                </a:solidFill>
                <a:latin typeface="Arial" charset="0"/>
              </a:rPr>
              <a:t>Развивать познавательные процессы (восприятие, внимание, память )  </a:t>
            </a:r>
          </a:p>
          <a:p>
            <a:pPr fontAlgn="base">
              <a:spcBef>
                <a:spcPct val="0"/>
              </a:spcBef>
              <a:spcAft>
                <a:spcPct val="0"/>
              </a:spcAft>
            </a:pPr>
            <a:r>
              <a:rPr lang="ru-RU" sz="1400" b="1" i="1" smtClean="0">
                <a:solidFill>
                  <a:prstClr val="black"/>
                </a:solidFill>
                <a:latin typeface="Arial" charset="0"/>
              </a:rPr>
              <a:t>Развивать навыки партнерских отношений в играх</a:t>
            </a:r>
            <a:endParaRPr lang="ru-RU" sz="1400" smtClean="0">
              <a:solidFill>
                <a:prstClr val="black"/>
              </a:solidFill>
              <a:latin typeface="Arial" charset="0"/>
            </a:endParaRPr>
          </a:p>
        </p:txBody>
      </p:sp>
      <p:sp>
        <p:nvSpPr>
          <p:cNvPr id="7176" name="AutoShape 8"/>
          <p:cNvSpPr>
            <a:spLocks noChangeArrowheads="1"/>
          </p:cNvSpPr>
          <p:nvPr/>
        </p:nvSpPr>
        <p:spPr bwMode="auto">
          <a:xfrm>
            <a:off x="6588919" y="2313781"/>
            <a:ext cx="2376488" cy="3887788"/>
          </a:xfrm>
          <a:prstGeom prst="flowChartProcess">
            <a:avLst/>
          </a:prstGeom>
          <a:solidFill>
            <a:schemeClr val="accent3">
              <a:lumMod val="20000"/>
              <a:lumOff val="80000"/>
            </a:schemeClr>
          </a:solidFill>
          <a:ln w="9525">
            <a:solidFill>
              <a:schemeClr val="tx1"/>
            </a:solidFill>
            <a:miter lim="800000"/>
            <a:headEnd/>
            <a:tailEnd/>
          </a:ln>
          <a:effectLst/>
        </p:spPr>
        <p:txBody>
          <a:bodyPr anchor="ctr"/>
          <a:lstStyle/>
          <a:p>
            <a:pPr algn="ctr" fontAlgn="base">
              <a:spcBef>
                <a:spcPct val="0"/>
              </a:spcBef>
              <a:spcAft>
                <a:spcPct val="0"/>
              </a:spcAft>
              <a:defRPr/>
            </a:pPr>
            <a:r>
              <a:rPr lang="ru-RU" sz="1400" i="1" dirty="0">
                <a:solidFill>
                  <a:srgbClr val="E46C0A"/>
                </a:solidFill>
                <a:latin typeface="Arial" charset="0"/>
              </a:rPr>
              <a:t>Воспитательные</a:t>
            </a:r>
            <a:r>
              <a:rPr lang="ru-RU" sz="1400" dirty="0">
                <a:solidFill>
                  <a:prstClr val="black"/>
                </a:solidFill>
                <a:latin typeface="Arial" charset="0"/>
              </a:rPr>
              <a:t> </a:t>
            </a:r>
          </a:p>
          <a:p>
            <a:pPr algn="ctr" fontAlgn="base">
              <a:spcBef>
                <a:spcPct val="0"/>
              </a:spcBef>
              <a:spcAft>
                <a:spcPct val="0"/>
              </a:spcAft>
              <a:defRPr/>
            </a:pPr>
            <a:endParaRPr lang="ru-RU" sz="1400" b="1" i="1" dirty="0">
              <a:solidFill>
                <a:prstClr val="black"/>
              </a:solidFill>
              <a:latin typeface="Arial" charset="0"/>
            </a:endParaRPr>
          </a:p>
          <a:p>
            <a:pPr fontAlgn="base">
              <a:spcBef>
                <a:spcPct val="0"/>
              </a:spcBef>
              <a:spcAft>
                <a:spcPct val="0"/>
              </a:spcAft>
              <a:defRPr/>
            </a:pPr>
            <a:r>
              <a:rPr lang="ru-RU" sz="1400" b="1" i="1" dirty="0">
                <a:solidFill>
                  <a:prstClr val="black"/>
                </a:solidFill>
                <a:latin typeface="Arial" charset="0"/>
              </a:rPr>
              <a:t>Воспитывать доброжелательное, уважительное отношение к другим, умение  принимать их </a:t>
            </a:r>
            <a:r>
              <a:rPr lang="ru-RU" sz="1400" b="1" i="1" dirty="0" smtClean="0">
                <a:solidFill>
                  <a:prstClr val="black"/>
                </a:solidFill>
                <a:latin typeface="Arial" charset="0"/>
              </a:rPr>
              <a:t>мнение других.</a:t>
            </a:r>
            <a:endParaRPr lang="ru-RU" sz="1400" b="1" i="1" dirty="0">
              <a:solidFill>
                <a:prstClr val="black"/>
              </a:solidFill>
              <a:latin typeface="Arial" charset="0"/>
            </a:endParaRPr>
          </a:p>
          <a:p>
            <a:pPr fontAlgn="base">
              <a:spcBef>
                <a:spcPct val="0"/>
              </a:spcBef>
              <a:spcAft>
                <a:spcPct val="0"/>
              </a:spcAft>
              <a:defRPr/>
            </a:pPr>
            <a:r>
              <a:rPr lang="ru-RU" sz="1400" b="1" i="1" dirty="0">
                <a:solidFill>
                  <a:prstClr val="black"/>
                </a:solidFill>
                <a:latin typeface="Arial" charset="0"/>
              </a:rPr>
              <a:t>Воспитывать  умение выражать свои  </a:t>
            </a:r>
            <a:r>
              <a:rPr lang="ru-RU" sz="1400" b="1" i="1" dirty="0" smtClean="0">
                <a:solidFill>
                  <a:prstClr val="black"/>
                </a:solidFill>
                <a:latin typeface="Arial" charset="0"/>
              </a:rPr>
              <a:t>желания, </a:t>
            </a:r>
            <a:r>
              <a:rPr lang="ru-RU" sz="1400" b="1" i="1" dirty="0">
                <a:solidFill>
                  <a:prstClr val="black"/>
                </a:solidFill>
                <a:latin typeface="Arial" charset="0"/>
              </a:rPr>
              <a:t>чувства в совместной </a:t>
            </a:r>
            <a:r>
              <a:rPr lang="ru-RU" sz="1400" b="1" i="1" dirty="0" smtClean="0">
                <a:solidFill>
                  <a:prstClr val="black"/>
                </a:solidFill>
                <a:latin typeface="Arial" charset="0"/>
              </a:rPr>
              <a:t>деятельности</a:t>
            </a:r>
            <a:r>
              <a:rPr lang="ru-RU" sz="1400" b="1" i="1" dirty="0">
                <a:solidFill>
                  <a:prstClr val="black"/>
                </a:solidFill>
                <a:latin typeface="Arial" charset="0"/>
              </a:rPr>
              <a:t>, подчиняться общим  правилам</a:t>
            </a:r>
          </a:p>
          <a:p>
            <a:pPr fontAlgn="base">
              <a:spcBef>
                <a:spcPct val="0"/>
              </a:spcBef>
              <a:spcAft>
                <a:spcPct val="0"/>
              </a:spcAft>
              <a:defRPr/>
            </a:pPr>
            <a:endParaRPr lang="ru-RU" b="1" i="1" dirty="0">
              <a:solidFill>
                <a:prstClr val="black"/>
              </a:solidFill>
              <a:latin typeface="Arial" charset="0"/>
            </a:endParaRPr>
          </a:p>
        </p:txBody>
      </p:sp>
      <p:sp>
        <p:nvSpPr>
          <p:cNvPr id="7177" name="AutoShape 9"/>
          <p:cNvSpPr>
            <a:spLocks noChangeArrowheads="1"/>
          </p:cNvSpPr>
          <p:nvPr/>
        </p:nvSpPr>
        <p:spPr bwMode="auto">
          <a:xfrm>
            <a:off x="2360492" y="1557337"/>
            <a:ext cx="3816350" cy="504825"/>
          </a:xfrm>
          <a:prstGeom prst="flowChartAlternateProcess">
            <a:avLst/>
          </a:prstGeom>
          <a:solidFill>
            <a:schemeClr val="accent1">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defRPr/>
            </a:pPr>
            <a:r>
              <a:rPr lang="ru-RU" sz="2800" b="1" i="1" dirty="0">
                <a:solidFill>
                  <a:prstClr val="black"/>
                </a:solidFill>
                <a:latin typeface="Times New Roman" pitchFamily="18" charset="0"/>
                <a:cs typeface="Times New Roman" pitchFamily="18" charset="0"/>
              </a:rPr>
              <a:t>Задачи</a:t>
            </a:r>
          </a:p>
        </p:txBody>
      </p:sp>
      <p:cxnSp>
        <p:nvCxnSpPr>
          <p:cNvPr id="16392" name="AutoShape 13"/>
          <p:cNvCxnSpPr>
            <a:cxnSpLocks noChangeShapeType="1"/>
            <a:stCxn id="7177" idx="2"/>
            <a:endCxn id="7176" idx="0"/>
          </p:cNvCxnSpPr>
          <p:nvPr/>
        </p:nvCxnSpPr>
        <p:spPr bwMode="auto">
          <a:xfrm>
            <a:off x="4268667" y="2062162"/>
            <a:ext cx="3508496" cy="25161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3" name="AutoShape 14"/>
          <p:cNvCxnSpPr>
            <a:cxnSpLocks noChangeShapeType="1"/>
            <a:stCxn id="7177" idx="2"/>
            <a:endCxn id="7173" idx="0"/>
          </p:cNvCxnSpPr>
          <p:nvPr/>
        </p:nvCxnSpPr>
        <p:spPr bwMode="auto">
          <a:xfrm flipH="1">
            <a:off x="2195513" y="2062162"/>
            <a:ext cx="2073154" cy="2873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394" name="AutoShape 15"/>
          <p:cNvCxnSpPr>
            <a:cxnSpLocks noChangeShapeType="1"/>
            <a:stCxn id="7177" idx="2"/>
            <a:endCxn id="7175" idx="0"/>
          </p:cNvCxnSpPr>
          <p:nvPr/>
        </p:nvCxnSpPr>
        <p:spPr bwMode="auto">
          <a:xfrm>
            <a:off x="4268667" y="2062162"/>
            <a:ext cx="627183" cy="2873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184" name="AutoShape 16"/>
          <p:cNvSpPr>
            <a:spLocks noChangeArrowheads="1"/>
          </p:cNvSpPr>
          <p:nvPr/>
        </p:nvSpPr>
        <p:spPr bwMode="auto">
          <a:xfrm>
            <a:off x="1248562" y="217949"/>
            <a:ext cx="7058025" cy="648071"/>
          </a:xfrm>
          <a:prstGeom prst="flowChartAlternateProcess">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base">
              <a:spcBef>
                <a:spcPct val="0"/>
              </a:spcBef>
              <a:spcAft>
                <a:spcPct val="0"/>
              </a:spcAft>
            </a:pPr>
            <a:r>
              <a:rPr lang="ru-RU" i="1" dirty="0" smtClean="0">
                <a:solidFill>
                  <a:prstClr val="black"/>
                </a:solidFill>
                <a:latin typeface="Arial" charset="0"/>
              </a:rPr>
              <a:t> </a:t>
            </a:r>
          </a:p>
          <a:p>
            <a:pPr algn="ctr" fontAlgn="base">
              <a:spcBef>
                <a:spcPct val="0"/>
              </a:spcBef>
              <a:spcAft>
                <a:spcPct val="0"/>
              </a:spcAft>
            </a:pPr>
            <a:r>
              <a:rPr lang="ru-RU" sz="2800" b="1" dirty="0" smtClean="0">
                <a:solidFill>
                  <a:prstClr val="black"/>
                </a:solidFill>
                <a:latin typeface="Times New Roman" pitchFamily="18" charset="0"/>
                <a:cs typeface="Times New Roman" pitchFamily="18" charset="0"/>
              </a:rPr>
              <a:t>ПРОГРАММНЫЕ</a:t>
            </a:r>
          </a:p>
        </p:txBody>
      </p:sp>
    </p:spTree>
    <p:extLst>
      <p:ext uri="{BB962C8B-B14F-4D97-AF65-F5344CB8AC3E}">
        <p14:creationId xmlns:p14="http://schemas.microsoft.com/office/powerpoint/2010/main" val="2632906148"/>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1" name="Нижний колонтитул 4"/>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solidFill>
                <a:srgbClr val="B5A788"/>
              </a:solidFill>
            </a:endParaRPr>
          </a:p>
        </p:txBody>
      </p:sp>
      <p:sp>
        <p:nvSpPr>
          <p:cNvPr id="8" name="Скругленный прямоугольник 7"/>
          <p:cNvSpPr/>
          <p:nvPr/>
        </p:nvSpPr>
        <p:spPr>
          <a:xfrm>
            <a:off x="2144631" y="1142984"/>
            <a:ext cx="6077031" cy="642942"/>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41275" cmpd="thinThick">
            <a:solidFill>
              <a:srgbClr val="FFC000"/>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prstMaterial="dkEdge"/>
          </a:bodyPr>
          <a:lstStyle/>
          <a:p>
            <a:pPr algn="ctr">
              <a:defRPr/>
            </a:pPr>
            <a:r>
              <a:rPr lang="ru-RU" sz="2000" b="1" dirty="0">
                <a:gradFill>
                  <a:gsLst>
                    <a:gs pos="0">
                      <a:srgbClr val="000082"/>
                    </a:gs>
                    <a:gs pos="30000">
                      <a:srgbClr val="66008F"/>
                    </a:gs>
                    <a:gs pos="64999">
                      <a:srgbClr val="BA0066"/>
                    </a:gs>
                    <a:gs pos="89999">
                      <a:srgbClr val="FF0000"/>
                    </a:gs>
                    <a:gs pos="100000">
                      <a:srgbClr val="FF8200"/>
                    </a:gs>
                  </a:gsLst>
                  <a:lin ang="5400000" scaled="0"/>
                </a:gradFill>
                <a:latin typeface="Century Schoolbook" pitchFamily="18" charset="0"/>
              </a:rPr>
              <a:t>ОБОРУДОВАНИЕ И СРЕДСТВА:</a:t>
            </a:r>
          </a:p>
        </p:txBody>
      </p:sp>
      <p:sp>
        <p:nvSpPr>
          <p:cNvPr id="22" name="Блок-схема: знак завершения 21"/>
          <p:cNvSpPr/>
          <p:nvPr/>
        </p:nvSpPr>
        <p:spPr>
          <a:xfrm>
            <a:off x="1115616" y="1916832"/>
            <a:ext cx="3000375" cy="500062"/>
          </a:xfrm>
          <a:prstGeom prst="flowChartTerminator">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dirty="0">
                <a:solidFill>
                  <a:prstClr val="black"/>
                </a:solidFill>
                <a:latin typeface="Century Schoolbook" pitchFamily="18" charset="0"/>
              </a:rPr>
              <a:t>для воспитателя:</a:t>
            </a:r>
          </a:p>
        </p:txBody>
      </p:sp>
      <p:sp>
        <p:nvSpPr>
          <p:cNvPr id="23" name="Блок-схема: знак завершения 22"/>
          <p:cNvSpPr/>
          <p:nvPr/>
        </p:nvSpPr>
        <p:spPr>
          <a:xfrm>
            <a:off x="5143500" y="1928813"/>
            <a:ext cx="3000375" cy="500062"/>
          </a:xfrm>
          <a:prstGeom prst="flowChartTerminator">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dirty="0">
                <a:solidFill>
                  <a:prstClr val="black"/>
                </a:solidFill>
                <a:latin typeface="Century Schoolbook" pitchFamily="18" charset="0"/>
              </a:rPr>
              <a:t> для  детей:</a:t>
            </a:r>
          </a:p>
        </p:txBody>
      </p:sp>
      <p:sp>
        <p:nvSpPr>
          <p:cNvPr id="24" name="Скругленный прямоугольник 23"/>
          <p:cNvSpPr/>
          <p:nvPr/>
        </p:nvSpPr>
        <p:spPr>
          <a:xfrm>
            <a:off x="1115616" y="2702325"/>
            <a:ext cx="3567807" cy="3384550"/>
          </a:xfrm>
          <a:prstGeom prst="roundRect">
            <a:avLst/>
          </a:prstGeom>
          <a:gradFill flip="none" rotWithShape="1">
            <a:gsLst>
              <a:gs pos="0">
                <a:srgbClr val="FEF798">
                  <a:tint val="66000"/>
                  <a:satMod val="160000"/>
                </a:srgbClr>
              </a:gs>
              <a:gs pos="50000">
                <a:srgbClr val="FEF798">
                  <a:tint val="44500"/>
                  <a:satMod val="160000"/>
                </a:srgbClr>
              </a:gs>
              <a:gs pos="100000">
                <a:srgbClr val="FEF798">
                  <a:tint val="23500"/>
                  <a:satMod val="160000"/>
                </a:srgbClr>
              </a:gs>
            </a:gsLst>
            <a:lin ang="2700000" scaled="1"/>
            <a:tileRect/>
          </a:gradFill>
        </p:spPr>
        <p:style>
          <a:lnRef idx="1">
            <a:schemeClr val="accent3"/>
          </a:lnRef>
          <a:fillRef idx="2">
            <a:schemeClr val="accent3"/>
          </a:fillRef>
          <a:effectRef idx="1">
            <a:schemeClr val="accent3"/>
          </a:effectRef>
          <a:fontRef idx="minor">
            <a:schemeClr val="dk1"/>
          </a:fontRef>
        </p:style>
        <p:txBody>
          <a:bodyPr anchor="ctr"/>
          <a:lstStyle/>
          <a:p>
            <a:pPr fontAlgn="base">
              <a:spcBef>
                <a:spcPct val="0"/>
              </a:spcBef>
              <a:spcAft>
                <a:spcPct val="0"/>
              </a:spcAft>
              <a:buFontTx/>
              <a:buChar char="•"/>
              <a:defRPr/>
            </a:pPr>
            <a:r>
              <a:rPr lang="ru-RU" dirty="0">
                <a:solidFill>
                  <a:prstClr val="black"/>
                </a:solidFill>
                <a:latin typeface="Arial" charset="0"/>
              </a:rPr>
              <a:t>м</a:t>
            </a:r>
            <a:r>
              <a:rPr lang="ru-RU" dirty="0" smtClean="0">
                <a:solidFill>
                  <a:prstClr val="black"/>
                </a:solidFill>
                <a:latin typeface="Arial" charset="0"/>
              </a:rPr>
              <a:t>узыкальный диск</a:t>
            </a:r>
            <a:endParaRPr lang="ru-RU" dirty="0">
              <a:solidFill>
                <a:prstClr val="black"/>
              </a:solidFill>
              <a:latin typeface="Arial" charset="0"/>
            </a:endParaRP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часы, коробка</a:t>
            </a:r>
            <a:endParaRPr lang="ru-RU" dirty="0">
              <a:solidFill>
                <a:prstClr val="black"/>
              </a:solidFill>
              <a:latin typeface="Arial" charset="0"/>
            </a:endParaRP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части часов, дом- «системный лифт»</a:t>
            </a:r>
            <a:endParaRPr lang="ru-RU" dirty="0">
              <a:solidFill>
                <a:prstClr val="black"/>
              </a:solidFill>
              <a:latin typeface="Arial" charset="0"/>
            </a:endParaRP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кукла-плоскостная Незнайка</a:t>
            </a:r>
            <a:endParaRPr lang="ru-RU" dirty="0">
              <a:solidFill>
                <a:prstClr val="black"/>
              </a:solidFill>
              <a:latin typeface="Arial" charset="0"/>
            </a:endParaRP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картинки-части суток</a:t>
            </a:r>
          </a:p>
          <a:p>
            <a:pPr fontAlgn="base">
              <a:spcBef>
                <a:spcPct val="0"/>
              </a:spcBef>
              <a:spcAft>
                <a:spcPct val="0"/>
              </a:spcAft>
              <a:buFontTx/>
              <a:buChar char="•"/>
              <a:defRPr/>
            </a:pPr>
            <a:r>
              <a:rPr lang="ru-RU" dirty="0">
                <a:solidFill>
                  <a:prstClr val="black"/>
                </a:solidFill>
                <a:latin typeface="Arial" charset="0"/>
              </a:rPr>
              <a:t> </a:t>
            </a:r>
            <a:r>
              <a:rPr lang="ru-RU" dirty="0" smtClean="0">
                <a:solidFill>
                  <a:prstClr val="black"/>
                </a:solidFill>
                <a:latin typeface="Arial" charset="0"/>
              </a:rPr>
              <a:t>магнитная доска</a:t>
            </a:r>
            <a:endParaRPr lang="ru-RU" dirty="0">
              <a:solidFill>
                <a:prstClr val="black"/>
              </a:solidFill>
              <a:latin typeface="Arial" charset="0"/>
            </a:endParaRPr>
          </a:p>
        </p:txBody>
      </p:sp>
      <p:sp>
        <p:nvSpPr>
          <p:cNvPr id="2" name="Скругленный прямоугольник 23"/>
          <p:cNvSpPr/>
          <p:nvPr/>
        </p:nvSpPr>
        <p:spPr>
          <a:xfrm>
            <a:off x="5148263" y="2708275"/>
            <a:ext cx="3279775" cy="3384550"/>
          </a:xfrm>
          <a:prstGeom prst="roundRect">
            <a:avLst/>
          </a:prstGeom>
          <a:gradFill flip="none" rotWithShape="1">
            <a:gsLst>
              <a:gs pos="0">
                <a:srgbClr val="FEF798">
                  <a:tint val="66000"/>
                  <a:satMod val="160000"/>
                </a:srgbClr>
              </a:gs>
              <a:gs pos="50000">
                <a:srgbClr val="FEF798">
                  <a:tint val="44500"/>
                  <a:satMod val="160000"/>
                </a:srgbClr>
              </a:gs>
              <a:gs pos="100000">
                <a:srgbClr val="FEF798">
                  <a:tint val="23500"/>
                  <a:satMod val="160000"/>
                </a:srgbClr>
              </a:gs>
            </a:gsLst>
            <a:lin ang="2700000" scaled="1"/>
            <a:tileRect/>
          </a:gradFill>
        </p:spPr>
        <p:style>
          <a:lnRef idx="1">
            <a:schemeClr val="accent3"/>
          </a:lnRef>
          <a:fillRef idx="2">
            <a:schemeClr val="accent3"/>
          </a:fillRef>
          <a:effectRef idx="1">
            <a:schemeClr val="accent3"/>
          </a:effectRef>
          <a:fontRef idx="minor">
            <a:schemeClr val="dk1"/>
          </a:fontRef>
        </p:style>
        <p:txBody>
          <a:bodyPr anchor="ctr"/>
          <a:lstStyle/>
          <a:p>
            <a:pPr fontAlgn="base">
              <a:spcBef>
                <a:spcPct val="0"/>
              </a:spcBef>
              <a:spcAft>
                <a:spcPct val="0"/>
              </a:spcAft>
              <a:buFontTx/>
              <a:buChar char="•"/>
              <a:defRPr/>
            </a:pPr>
            <a:r>
              <a:rPr lang="ru-RU" dirty="0">
                <a:solidFill>
                  <a:srgbClr val="000000"/>
                </a:solidFill>
                <a:latin typeface="Arial" charset="0"/>
              </a:rPr>
              <a:t>д/и </a:t>
            </a:r>
            <a:r>
              <a:rPr lang="ru-RU" dirty="0" smtClean="0">
                <a:solidFill>
                  <a:srgbClr val="000000"/>
                </a:solidFill>
                <a:latin typeface="Arial" charset="0"/>
              </a:rPr>
              <a:t>«Когда это бывает»;</a:t>
            </a:r>
            <a:endParaRPr lang="ru-RU" dirty="0">
              <a:solidFill>
                <a:srgbClr val="000000"/>
              </a:solidFill>
              <a:latin typeface="Arial" charset="0"/>
            </a:endParaRPr>
          </a:p>
          <a:p>
            <a:pPr fontAlgn="base">
              <a:spcBef>
                <a:spcPct val="0"/>
              </a:spcBef>
              <a:spcAft>
                <a:spcPct val="0"/>
              </a:spcAft>
              <a:buFontTx/>
              <a:buChar char="•"/>
              <a:defRPr/>
            </a:pPr>
            <a:r>
              <a:rPr lang="ru-RU" dirty="0">
                <a:solidFill>
                  <a:srgbClr val="000000"/>
                </a:solidFill>
                <a:latin typeface="Arial" charset="0"/>
              </a:rPr>
              <a:t> </a:t>
            </a:r>
            <a:r>
              <a:rPr lang="ru-RU" dirty="0" err="1">
                <a:solidFill>
                  <a:srgbClr val="000000"/>
                </a:solidFill>
                <a:latin typeface="Arial" charset="0"/>
              </a:rPr>
              <a:t>д</a:t>
            </a:r>
            <a:r>
              <a:rPr lang="ru-RU" dirty="0">
                <a:solidFill>
                  <a:srgbClr val="000000"/>
                </a:solidFill>
                <a:latin typeface="Arial" charset="0"/>
              </a:rPr>
              <a:t>/и «Хорошо- плохо»</a:t>
            </a:r>
          </a:p>
          <a:p>
            <a:pPr fontAlgn="base">
              <a:spcBef>
                <a:spcPct val="0"/>
              </a:spcBef>
              <a:spcAft>
                <a:spcPct val="0"/>
              </a:spcAft>
              <a:buFontTx/>
              <a:buChar char="•"/>
              <a:defRPr/>
            </a:pPr>
            <a:r>
              <a:rPr lang="ru-RU" dirty="0">
                <a:solidFill>
                  <a:srgbClr val="000000"/>
                </a:solidFill>
                <a:latin typeface="Arial" charset="0"/>
              </a:rPr>
              <a:t> картинки </a:t>
            </a:r>
            <a:r>
              <a:rPr lang="ru-RU" dirty="0" smtClean="0">
                <a:solidFill>
                  <a:srgbClr val="000000"/>
                </a:solidFill>
                <a:latin typeface="Arial" charset="0"/>
              </a:rPr>
              <a:t>(части суток)</a:t>
            </a:r>
            <a:endParaRPr lang="ru-RU" dirty="0">
              <a:solidFill>
                <a:srgbClr val="000000"/>
              </a:solidFill>
              <a:latin typeface="Arial" charset="0"/>
            </a:endParaRPr>
          </a:p>
          <a:p>
            <a:pPr fontAlgn="base">
              <a:spcBef>
                <a:spcPct val="0"/>
              </a:spcBef>
              <a:spcAft>
                <a:spcPct val="0"/>
              </a:spcAft>
              <a:buFontTx/>
              <a:buChar char="•"/>
              <a:defRPr/>
            </a:pPr>
            <a:r>
              <a:rPr lang="ru-RU" dirty="0">
                <a:solidFill>
                  <a:srgbClr val="000000"/>
                </a:solidFill>
                <a:latin typeface="Arial" charset="0"/>
              </a:rPr>
              <a:t> </a:t>
            </a:r>
            <a:r>
              <a:rPr lang="ru-RU" dirty="0" smtClean="0">
                <a:solidFill>
                  <a:srgbClr val="000000"/>
                </a:solidFill>
                <a:latin typeface="Arial" charset="0"/>
              </a:rPr>
              <a:t>4 цветных квадрата</a:t>
            </a:r>
            <a:endParaRPr lang="ru-RU" dirty="0">
              <a:solidFill>
                <a:srgbClr val="000000"/>
              </a:solidFill>
              <a:latin typeface="Arial" charset="0"/>
            </a:endParaRPr>
          </a:p>
          <a:p>
            <a:pPr fontAlgn="base">
              <a:spcBef>
                <a:spcPct val="0"/>
              </a:spcBef>
              <a:spcAft>
                <a:spcPct val="0"/>
              </a:spcAft>
              <a:buFontTx/>
              <a:buChar char="•"/>
              <a:defRPr/>
            </a:pPr>
            <a:r>
              <a:rPr lang="ru-RU" dirty="0">
                <a:solidFill>
                  <a:srgbClr val="000000"/>
                </a:solidFill>
                <a:latin typeface="Arial" charset="0"/>
              </a:rPr>
              <a:t> </a:t>
            </a:r>
            <a:r>
              <a:rPr lang="ru-RU" dirty="0" smtClean="0">
                <a:solidFill>
                  <a:srgbClr val="000000"/>
                </a:solidFill>
                <a:latin typeface="Arial" charset="0"/>
              </a:rPr>
              <a:t>белый круг, </a:t>
            </a:r>
            <a:r>
              <a:rPr lang="ru-RU" dirty="0" err="1" smtClean="0">
                <a:solidFill>
                  <a:srgbClr val="000000"/>
                </a:solidFill>
                <a:latin typeface="Arial" charset="0"/>
              </a:rPr>
              <a:t>стрелки,прямоугольник</a:t>
            </a:r>
            <a:endParaRPr lang="ru-RU" dirty="0" smtClean="0">
              <a:solidFill>
                <a:srgbClr val="000000"/>
              </a:solidFill>
              <a:latin typeface="Arial" charset="0"/>
            </a:endParaRPr>
          </a:p>
          <a:p>
            <a:pPr fontAlgn="base">
              <a:spcBef>
                <a:spcPct val="0"/>
              </a:spcBef>
              <a:spcAft>
                <a:spcPct val="0"/>
              </a:spcAft>
              <a:buFontTx/>
              <a:buChar char="•"/>
              <a:defRPr/>
            </a:pPr>
            <a:endParaRPr lang="ru-RU" dirty="0">
              <a:solidFill>
                <a:srgbClr val="000000"/>
              </a:solidFill>
              <a:latin typeface="Arial" charset="0"/>
            </a:endParaRPr>
          </a:p>
          <a:p>
            <a:pPr fontAlgn="base">
              <a:spcBef>
                <a:spcPct val="0"/>
              </a:spcBef>
              <a:spcAft>
                <a:spcPct val="0"/>
              </a:spcAft>
              <a:buFontTx/>
              <a:buChar char="•"/>
              <a:defRPr/>
            </a:pPr>
            <a:endParaRPr lang="ru-RU" dirty="0">
              <a:solidFill>
                <a:srgbClr val="000000"/>
              </a:solidFill>
              <a:latin typeface="Arial" charset="0"/>
            </a:endParaRPr>
          </a:p>
        </p:txBody>
      </p:sp>
      <p:sp>
        <p:nvSpPr>
          <p:cNvPr id="17423" name="Line 11"/>
          <p:cNvSpPr>
            <a:spLocks noChangeShapeType="1"/>
          </p:cNvSpPr>
          <p:nvPr/>
        </p:nvSpPr>
        <p:spPr bwMode="auto">
          <a:xfrm>
            <a:off x="2627313" y="242093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charset="0"/>
            </a:endParaRPr>
          </a:p>
        </p:txBody>
      </p:sp>
      <p:sp>
        <p:nvSpPr>
          <p:cNvPr id="17424" name="Line 12"/>
          <p:cNvSpPr>
            <a:spLocks noChangeShapeType="1"/>
          </p:cNvSpPr>
          <p:nvPr/>
        </p:nvSpPr>
        <p:spPr bwMode="auto">
          <a:xfrm>
            <a:off x="6732588" y="242093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ru-RU" smtClean="0">
              <a:solidFill>
                <a:prstClr val="black"/>
              </a:solidFill>
              <a:latin typeface="Arial" charset="0"/>
            </a:endParaRPr>
          </a:p>
        </p:txBody>
      </p:sp>
    </p:spTree>
    <p:extLst>
      <p:ext uri="{BB962C8B-B14F-4D97-AF65-F5344CB8AC3E}">
        <p14:creationId xmlns:p14="http://schemas.microsoft.com/office/powerpoint/2010/main" val="691534129"/>
      </p:ext>
    </p:extLst>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effectLst/>
      </p:bgPr>
    </p:bg>
    <p:spTree>
      <p:nvGrpSpPr>
        <p:cNvPr id="1" name=""/>
        <p:cNvGrpSpPr/>
        <p:nvPr/>
      </p:nvGrpSpPr>
      <p:grpSpPr>
        <a:xfrm>
          <a:off x="0" y="0"/>
          <a:ext cx="0" cy="0"/>
          <a:chOff x="0" y="0"/>
          <a:chExt cx="0" cy="0"/>
        </a:xfrm>
      </p:grpSpPr>
      <p:sp>
        <p:nvSpPr>
          <p:cNvPr id="7" name="Нижний колонтитул 4"/>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dirty="0">
              <a:solidFill>
                <a:srgbClr val="B5A788"/>
              </a:solidFill>
            </a:endParaRPr>
          </a:p>
        </p:txBody>
      </p:sp>
      <p:sp>
        <p:nvSpPr>
          <p:cNvPr id="15365" name="AutoShape 5"/>
          <p:cNvSpPr>
            <a:spLocks noChangeArrowheads="1"/>
          </p:cNvSpPr>
          <p:nvPr/>
        </p:nvSpPr>
        <p:spPr bwMode="auto">
          <a:xfrm>
            <a:off x="2195513" y="260649"/>
            <a:ext cx="5472831" cy="1080120"/>
          </a:xfrm>
          <a:prstGeom prst="flowChartTerminator">
            <a:avLst/>
          </a:prstGeom>
          <a:solidFill>
            <a:schemeClr val="accent5">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dirty="0" smtClean="0">
                <a:solidFill>
                  <a:srgbClr val="DD4FB4"/>
                </a:solidFill>
                <a:latin typeface="Arial" charset="0"/>
              </a:rPr>
              <a:t>Предварительная работа</a:t>
            </a:r>
          </a:p>
        </p:txBody>
      </p:sp>
      <p:sp>
        <p:nvSpPr>
          <p:cNvPr id="15366" name="AutoShape 6"/>
          <p:cNvSpPr>
            <a:spLocks noChangeArrowheads="1"/>
          </p:cNvSpPr>
          <p:nvPr/>
        </p:nvSpPr>
        <p:spPr bwMode="auto">
          <a:xfrm>
            <a:off x="1258888" y="2060575"/>
            <a:ext cx="7634287" cy="4105275"/>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anchor="ctr"/>
          <a:lstStyle/>
          <a:p>
            <a:pPr fontAlgn="base">
              <a:spcBef>
                <a:spcPct val="0"/>
              </a:spcBef>
              <a:spcAft>
                <a:spcPct val="0"/>
              </a:spcAft>
              <a:buFontTx/>
              <a:buChar char="•"/>
            </a:pPr>
            <a:r>
              <a:rPr lang="ru-RU" dirty="0" smtClean="0">
                <a:solidFill>
                  <a:prstClr val="black"/>
                </a:solidFill>
                <a:latin typeface="Arial" charset="0"/>
              </a:rPr>
              <a:t>Чтение  и обсуждение художественной литературы </a:t>
            </a:r>
          </a:p>
          <a:p>
            <a:pPr fontAlgn="base">
              <a:spcBef>
                <a:spcPct val="0"/>
              </a:spcBef>
              <a:spcAft>
                <a:spcPct val="0"/>
              </a:spcAft>
            </a:pPr>
            <a:r>
              <a:rPr lang="ru-RU" dirty="0">
                <a:solidFill>
                  <a:prstClr val="black"/>
                </a:solidFill>
                <a:latin typeface="Arial" charset="0"/>
              </a:rPr>
              <a:t> </a:t>
            </a:r>
            <a:r>
              <a:rPr lang="ru-RU" dirty="0" smtClean="0">
                <a:solidFill>
                  <a:prstClr val="black"/>
                </a:solidFill>
                <a:latin typeface="Arial" charset="0"/>
              </a:rPr>
              <a:t>о </a:t>
            </a:r>
            <a:r>
              <a:rPr lang="ru-RU" dirty="0" err="1" smtClean="0">
                <a:solidFill>
                  <a:prstClr val="black"/>
                </a:solidFill>
                <a:latin typeface="Arial" charset="0"/>
              </a:rPr>
              <a:t>НЕзнайке</a:t>
            </a:r>
            <a:endParaRPr lang="ru-RU" dirty="0" smtClean="0">
              <a:solidFill>
                <a:prstClr val="black"/>
              </a:solidFill>
              <a:latin typeface="Arial" charset="0"/>
            </a:endParaRPr>
          </a:p>
          <a:p>
            <a:pPr fontAlgn="base">
              <a:spcBef>
                <a:spcPct val="0"/>
              </a:spcBef>
              <a:spcAft>
                <a:spcPct val="0"/>
              </a:spcAft>
              <a:buFontTx/>
              <a:buChar char="•"/>
            </a:pPr>
            <a:r>
              <a:rPr lang="ru-RU" dirty="0" smtClean="0">
                <a:solidFill>
                  <a:prstClr val="black"/>
                </a:solidFill>
                <a:latin typeface="Arial" charset="0"/>
              </a:rPr>
              <a:t>Прослушивание записи звуков природы.</a:t>
            </a:r>
          </a:p>
          <a:p>
            <a:pPr fontAlgn="base">
              <a:spcBef>
                <a:spcPct val="0"/>
              </a:spcBef>
              <a:spcAft>
                <a:spcPct val="0"/>
              </a:spcAft>
              <a:buFontTx/>
              <a:buChar char="•"/>
            </a:pPr>
            <a:r>
              <a:rPr lang="ru-RU" dirty="0" smtClean="0">
                <a:solidFill>
                  <a:prstClr val="black"/>
                </a:solidFill>
                <a:latin typeface="Arial" charset="0"/>
              </a:rPr>
              <a:t>Знакомство с приемом «системный лифт»</a:t>
            </a:r>
          </a:p>
          <a:p>
            <a:pPr fontAlgn="base">
              <a:spcBef>
                <a:spcPct val="0"/>
              </a:spcBef>
              <a:spcAft>
                <a:spcPct val="0"/>
              </a:spcAft>
              <a:buFontTx/>
              <a:buChar char="•"/>
            </a:pPr>
            <a:r>
              <a:rPr lang="ru-RU" dirty="0" smtClean="0">
                <a:solidFill>
                  <a:prstClr val="black"/>
                </a:solidFill>
                <a:latin typeface="Arial" charset="0"/>
              </a:rPr>
              <a:t> Рассматривание иллюстраций в книге «История часов»</a:t>
            </a:r>
          </a:p>
          <a:p>
            <a:pPr fontAlgn="base">
              <a:spcBef>
                <a:spcPct val="0"/>
              </a:spcBef>
              <a:spcAft>
                <a:spcPct val="0"/>
              </a:spcAft>
              <a:buFontTx/>
              <a:buChar char="•"/>
            </a:pPr>
            <a:r>
              <a:rPr lang="ru-RU" dirty="0" smtClean="0">
                <a:solidFill>
                  <a:prstClr val="black"/>
                </a:solidFill>
                <a:latin typeface="Arial" charset="0"/>
              </a:rPr>
              <a:t> Совместная продуктивная деятельность</a:t>
            </a:r>
          </a:p>
          <a:p>
            <a:pPr fontAlgn="base">
              <a:spcBef>
                <a:spcPct val="0"/>
              </a:spcBef>
              <a:spcAft>
                <a:spcPct val="0"/>
              </a:spcAft>
              <a:buFontTx/>
              <a:buChar char="•"/>
            </a:pPr>
            <a:r>
              <a:rPr lang="ru-RU" dirty="0" smtClean="0">
                <a:solidFill>
                  <a:prstClr val="black"/>
                </a:solidFill>
                <a:latin typeface="Arial" charset="0"/>
              </a:rPr>
              <a:t> Загадывание загадок стихов,  песен, </a:t>
            </a:r>
            <a:r>
              <a:rPr lang="ru-RU" dirty="0" err="1" smtClean="0">
                <a:solidFill>
                  <a:prstClr val="black"/>
                </a:solidFill>
                <a:latin typeface="Arial" charset="0"/>
              </a:rPr>
              <a:t>потешек</a:t>
            </a:r>
            <a:endParaRPr lang="ru-RU" dirty="0" smtClean="0">
              <a:solidFill>
                <a:prstClr val="black"/>
              </a:solidFill>
              <a:latin typeface="Arial" charset="0"/>
            </a:endParaRPr>
          </a:p>
          <a:p>
            <a:pPr fontAlgn="base">
              <a:spcBef>
                <a:spcPct val="0"/>
              </a:spcBef>
              <a:spcAft>
                <a:spcPct val="0"/>
              </a:spcAft>
              <a:buFontTx/>
              <a:buChar char="•"/>
            </a:pPr>
            <a:r>
              <a:rPr lang="ru-RU" dirty="0" smtClean="0">
                <a:solidFill>
                  <a:prstClr val="black"/>
                </a:solidFill>
                <a:latin typeface="Arial" charset="0"/>
              </a:rPr>
              <a:t> </a:t>
            </a:r>
            <a:r>
              <a:rPr lang="ru-RU" dirty="0">
                <a:solidFill>
                  <a:prstClr val="black"/>
                </a:solidFill>
                <a:latin typeface="Arial" charset="0"/>
              </a:rPr>
              <a:t>М</a:t>
            </a:r>
            <a:r>
              <a:rPr lang="ru-RU" dirty="0" smtClean="0">
                <a:solidFill>
                  <a:prstClr val="black"/>
                </a:solidFill>
                <a:latin typeface="Arial" charset="0"/>
              </a:rPr>
              <a:t>оделирование ситуаций из жизни детей с куклами</a:t>
            </a:r>
          </a:p>
          <a:p>
            <a:pPr fontAlgn="base">
              <a:spcBef>
                <a:spcPct val="0"/>
              </a:spcBef>
              <a:spcAft>
                <a:spcPct val="0"/>
              </a:spcAft>
            </a:pPr>
            <a:endParaRPr lang="ru-RU" dirty="0" smtClean="0">
              <a:solidFill>
                <a:prstClr val="black"/>
              </a:solidFill>
              <a:latin typeface="Arial" charset="0"/>
            </a:endParaRPr>
          </a:p>
        </p:txBody>
      </p:sp>
    </p:spTree>
    <p:extLst>
      <p:ext uri="{BB962C8B-B14F-4D97-AF65-F5344CB8AC3E}">
        <p14:creationId xmlns:p14="http://schemas.microsoft.com/office/powerpoint/2010/main" val="196476107"/>
      </p:ext>
    </p:extLst>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ижний колонтитул 4"/>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solidFill>
                <a:srgbClr val="B5A788"/>
              </a:solidFill>
            </a:endParaRPr>
          </a:p>
        </p:txBody>
      </p:sp>
      <p:sp>
        <p:nvSpPr>
          <p:cNvPr id="14341" name="AutoShape 5"/>
          <p:cNvSpPr>
            <a:spLocks noChangeArrowheads="1"/>
          </p:cNvSpPr>
          <p:nvPr/>
        </p:nvSpPr>
        <p:spPr bwMode="auto">
          <a:xfrm>
            <a:off x="2051050" y="1125538"/>
            <a:ext cx="5688013" cy="431800"/>
          </a:xfrm>
          <a:prstGeom prst="flowChartAlternateProcess">
            <a:avLst/>
          </a:prstGeom>
          <a:solidFill>
            <a:schemeClr val="accent5">
              <a:lumMod val="40000"/>
              <a:lumOff val="60000"/>
            </a:schemeClr>
          </a:solidFill>
          <a:ln w="9525" algn="ctr">
            <a:solidFill>
              <a:schemeClr val="tx1"/>
            </a:solidFill>
            <a:miter lim="800000"/>
            <a:headEnd/>
            <a:tailEnd/>
          </a:ln>
          <a:effectLst/>
        </p:spPr>
        <p:txBody>
          <a:bodyPr wrap="none" anchor="ctr"/>
          <a:lstStyle/>
          <a:p>
            <a:pPr algn="ctr"/>
            <a:r>
              <a:rPr lang="ru-RU" sz="2800" i="1"/>
              <a:t>Методы и приемы</a:t>
            </a:r>
            <a:r>
              <a:rPr lang="ru-RU" sz="3200" i="1"/>
              <a:t>:</a:t>
            </a:r>
          </a:p>
        </p:txBody>
      </p:sp>
      <p:sp>
        <p:nvSpPr>
          <p:cNvPr id="21511" name="AutoShape 6"/>
          <p:cNvSpPr>
            <a:spLocks noChangeArrowheads="1"/>
          </p:cNvSpPr>
          <p:nvPr/>
        </p:nvSpPr>
        <p:spPr bwMode="auto">
          <a:xfrm>
            <a:off x="1116013" y="1989138"/>
            <a:ext cx="2376487" cy="503237"/>
          </a:xfrm>
          <a:prstGeom prst="flowChartTerminator">
            <a:avLst/>
          </a:prstGeom>
          <a:solidFill>
            <a:srgbClr val="FFFF00"/>
          </a:solidFill>
          <a:ln w="9525" algn="ctr">
            <a:solidFill>
              <a:schemeClr val="tx1"/>
            </a:solidFill>
            <a:miter lim="800000"/>
            <a:headEnd/>
            <a:tailEnd/>
          </a:ln>
        </p:spPr>
        <p:txBody>
          <a:bodyPr wrap="none" anchor="ctr"/>
          <a:lstStyle/>
          <a:p>
            <a:pPr algn="ctr"/>
            <a:r>
              <a:rPr lang="ru-RU" sz="1600"/>
              <a:t>Словесные</a:t>
            </a:r>
          </a:p>
        </p:txBody>
      </p:sp>
      <p:sp>
        <p:nvSpPr>
          <p:cNvPr id="21512" name="AutoShape 7"/>
          <p:cNvSpPr>
            <a:spLocks noChangeArrowheads="1"/>
          </p:cNvSpPr>
          <p:nvPr/>
        </p:nvSpPr>
        <p:spPr bwMode="auto">
          <a:xfrm>
            <a:off x="1042988" y="3141663"/>
            <a:ext cx="2449512" cy="719137"/>
          </a:xfrm>
          <a:prstGeom prst="flowChartTerminator">
            <a:avLst/>
          </a:prstGeom>
          <a:solidFill>
            <a:srgbClr val="FFFF00"/>
          </a:solidFill>
          <a:ln w="9525" algn="ctr">
            <a:solidFill>
              <a:schemeClr val="tx1"/>
            </a:solidFill>
            <a:miter lim="800000"/>
            <a:headEnd/>
            <a:tailEnd/>
          </a:ln>
        </p:spPr>
        <p:txBody>
          <a:bodyPr wrap="none" anchor="ctr"/>
          <a:lstStyle/>
          <a:p>
            <a:pPr algn="ctr"/>
            <a:r>
              <a:rPr lang="ru-RU" sz="1600"/>
              <a:t>Наглядные (слуховые,</a:t>
            </a:r>
          </a:p>
          <a:p>
            <a:pPr algn="ctr"/>
            <a:r>
              <a:rPr lang="ru-RU" sz="1600"/>
              <a:t> наглядно- зрительные)</a:t>
            </a:r>
          </a:p>
        </p:txBody>
      </p:sp>
      <p:sp>
        <p:nvSpPr>
          <p:cNvPr id="21513" name="AutoShape 8"/>
          <p:cNvSpPr>
            <a:spLocks noChangeArrowheads="1"/>
          </p:cNvSpPr>
          <p:nvPr/>
        </p:nvSpPr>
        <p:spPr bwMode="auto">
          <a:xfrm>
            <a:off x="1116013" y="4724400"/>
            <a:ext cx="2736850" cy="503238"/>
          </a:xfrm>
          <a:prstGeom prst="flowChartTerminator">
            <a:avLst/>
          </a:prstGeom>
          <a:solidFill>
            <a:srgbClr val="FFFF00"/>
          </a:solidFill>
          <a:ln w="9525" algn="ctr">
            <a:solidFill>
              <a:schemeClr val="tx1"/>
            </a:solidFill>
            <a:miter lim="800000"/>
            <a:headEnd/>
            <a:tailEnd/>
          </a:ln>
        </p:spPr>
        <p:txBody>
          <a:bodyPr wrap="none" anchor="ctr"/>
          <a:lstStyle/>
          <a:p>
            <a:pPr algn="ctr"/>
            <a:r>
              <a:rPr lang="ru-RU"/>
              <a:t>Практические</a:t>
            </a:r>
          </a:p>
        </p:txBody>
      </p:sp>
      <p:sp>
        <p:nvSpPr>
          <p:cNvPr id="14345" name="AutoShape 9"/>
          <p:cNvSpPr>
            <a:spLocks noChangeArrowheads="1"/>
          </p:cNvSpPr>
          <p:nvPr/>
        </p:nvSpPr>
        <p:spPr bwMode="auto">
          <a:xfrm>
            <a:off x="4500563" y="1772816"/>
            <a:ext cx="4103687" cy="1224135"/>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endParaRPr lang="ru-RU" dirty="0"/>
          </a:p>
          <a:p>
            <a:pPr>
              <a:defRPr/>
            </a:pPr>
            <a:r>
              <a:rPr lang="ru-RU" sz="1400" b="1" dirty="0"/>
              <a:t>-сюрпризный момент;</a:t>
            </a:r>
          </a:p>
          <a:p>
            <a:pPr>
              <a:defRPr/>
            </a:pPr>
            <a:r>
              <a:rPr lang="ru-RU" sz="1400" b="1" dirty="0"/>
              <a:t>-вопросы;</a:t>
            </a:r>
          </a:p>
          <a:p>
            <a:pPr>
              <a:defRPr/>
            </a:pPr>
            <a:r>
              <a:rPr lang="ru-RU" sz="1400" b="1" dirty="0" smtClean="0"/>
              <a:t>-загадки</a:t>
            </a:r>
          </a:p>
          <a:p>
            <a:pPr>
              <a:defRPr/>
            </a:pPr>
            <a:r>
              <a:rPr lang="ru-RU" sz="1400" b="1" dirty="0" smtClean="0"/>
              <a:t>-диалог</a:t>
            </a:r>
          </a:p>
          <a:p>
            <a:pPr>
              <a:defRPr/>
            </a:pPr>
            <a:r>
              <a:rPr lang="ru-RU" sz="1400" b="1" dirty="0" smtClean="0"/>
              <a:t>- решение проблемной ситуации</a:t>
            </a:r>
            <a:endParaRPr lang="ru-RU" sz="1400" b="1" dirty="0"/>
          </a:p>
          <a:p>
            <a:pPr>
              <a:defRPr/>
            </a:pPr>
            <a:endParaRPr lang="ru-RU" sz="1400" b="1" dirty="0"/>
          </a:p>
        </p:txBody>
      </p:sp>
      <p:sp>
        <p:nvSpPr>
          <p:cNvPr id="14346" name="AutoShape 10"/>
          <p:cNvSpPr>
            <a:spLocks noChangeArrowheads="1"/>
          </p:cNvSpPr>
          <p:nvPr/>
        </p:nvSpPr>
        <p:spPr bwMode="auto">
          <a:xfrm>
            <a:off x="4572000" y="3141663"/>
            <a:ext cx="4103688" cy="1008062"/>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endParaRPr lang="ru-RU" dirty="0"/>
          </a:p>
          <a:p>
            <a:pPr>
              <a:defRPr/>
            </a:pPr>
            <a:r>
              <a:rPr lang="ru-RU" sz="1400" b="1" dirty="0"/>
              <a:t>-восприятие музыки;</a:t>
            </a:r>
          </a:p>
          <a:p>
            <a:pPr>
              <a:defRPr/>
            </a:pPr>
            <a:r>
              <a:rPr lang="ru-RU" sz="1400" b="1" dirty="0"/>
              <a:t> -рассматривание </a:t>
            </a:r>
            <a:r>
              <a:rPr lang="ru-RU" sz="1400" b="1" dirty="0" smtClean="0"/>
              <a:t>картинок;</a:t>
            </a:r>
            <a:endParaRPr lang="ru-RU" sz="1400" b="1" dirty="0"/>
          </a:p>
          <a:p>
            <a:pPr>
              <a:defRPr/>
            </a:pPr>
            <a:r>
              <a:rPr lang="ru-RU" sz="1400" b="1" dirty="0" smtClean="0"/>
              <a:t>-</a:t>
            </a:r>
            <a:endParaRPr lang="ru-RU" sz="1400" b="1" dirty="0"/>
          </a:p>
          <a:p>
            <a:pPr>
              <a:defRPr/>
            </a:pPr>
            <a:endParaRPr lang="ru-RU" sz="1400" b="1" dirty="0"/>
          </a:p>
        </p:txBody>
      </p:sp>
      <p:sp>
        <p:nvSpPr>
          <p:cNvPr id="14347" name="AutoShape 11"/>
          <p:cNvSpPr>
            <a:spLocks noChangeArrowheads="1"/>
          </p:cNvSpPr>
          <p:nvPr/>
        </p:nvSpPr>
        <p:spPr bwMode="auto">
          <a:xfrm>
            <a:off x="4572000" y="4581525"/>
            <a:ext cx="4103688" cy="1008063"/>
          </a:xfrm>
          <a:prstGeom prst="flowChartAlternate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defRPr/>
            </a:pPr>
            <a:r>
              <a:rPr lang="ru-RU" sz="1400" b="1" dirty="0" smtClean="0"/>
              <a:t>- работа с «системным лифтом»</a:t>
            </a:r>
            <a:endParaRPr lang="ru-RU" sz="1400" b="1" dirty="0"/>
          </a:p>
          <a:p>
            <a:pPr>
              <a:defRPr/>
            </a:pPr>
            <a:r>
              <a:rPr lang="ru-RU" sz="1400" b="1" dirty="0"/>
              <a:t>- моделирование  </a:t>
            </a:r>
            <a:r>
              <a:rPr lang="ru-RU" sz="1400" b="1" dirty="0" smtClean="0"/>
              <a:t>времен года. суток</a:t>
            </a:r>
            <a:endParaRPr lang="ru-RU" sz="1400" b="1" dirty="0"/>
          </a:p>
          <a:p>
            <a:pPr>
              <a:defRPr/>
            </a:pPr>
            <a:r>
              <a:rPr lang="ru-RU" sz="1400" b="1" dirty="0"/>
              <a:t> -самостоятельная   </a:t>
            </a:r>
            <a:r>
              <a:rPr lang="ru-RU" sz="1400" b="1" dirty="0" smtClean="0"/>
              <a:t>работа в парах</a:t>
            </a:r>
            <a:endParaRPr lang="ru-RU" sz="1400" b="1" dirty="0"/>
          </a:p>
          <a:p>
            <a:pPr>
              <a:defRPr/>
            </a:pPr>
            <a:endParaRPr lang="ru-RU" sz="1400" b="1" dirty="0"/>
          </a:p>
        </p:txBody>
      </p:sp>
      <p:sp>
        <p:nvSpPr>
          <p:cNvPr id="14348" name="AutoShape 12"/>
          <p:cNvSpPr>
            <a:spLocks noChangeArrowheads="1"/>
          </p:cNvSpPr>
          <p:nvPr/>
        </p:nvSpPr>
        <p:spPr bwMode="auto">
          <a:xfrm>
            <a:off x="3708400" y="2205038"/>
            <a:ext cx="574675" cy="71437"/>
          </a:xfrm>
          <a:prstGeom prst="rightArrow">
            <a:avLst>
              <a:gd name="adj1" fmla="val 50000"/>
              <a:gd name="adj2" fmla="val 201113"/>
            </a:avLst>
          </a:prstGeom>
          <a:solidFill>
            <a:schemeClr val="accent3">
              <a:lumMod val="40000"/>
              <a:lumOff val="60000"/>
            </a:schemeClr>
          </a:solidFill>
          <a:ln w="9525" algn="ctr">
            <a:solidFill>
              <a:schemeClr val="tx1"/>
            </a:solidFill>
            <a:miter lim="800000"/>
            <a:headEnd/>
            <a:tailEnd/>
          </a:ln>
          <a:effectLst/>
        </p:spPr>
        <p:txBody>
          <a:bodyPr wrap="none" anchor="ctr"/>
          <a:lstStyle/>
          <a:p>
            <a:pPr>
              <a:defRPr/>
            </a:pPr>
            <a:endParaRPr lang="ru-RU"/>
          </a:p>
        </p:txBody>
      </p:sp>
      <p:sp>
        <p:nvSpPr>
          <p:cNvPr id="14351" name="AutoShape 15"/>
          <p:cNvSpPr>
            <a:spLocks noChangeArrowheads="1"/>
          </p:cNvSpPr>
          <p:nvPr/>
        </p:nvSpPr>
        <p:spPr bwMode="auto">
          <a:xfrm>
            <a:off x="3708400" y="3500438"/>
            <a:ext cx="574675" cy="73025"/>
          </a:xfrm>
          <a:prstGeom prst="rightArrow">
            <a:avLst>
              <a:gd name="adj1" fmla="val 50000"/>
              <a:gd name="adj2" fmla="val 201113"/>
            </a:avLst>
          </a:prstGeom>
          <a:solidFill>
            <a:schemeClr val="accent3">
              <a:lumMod val="40000"/>
              <a:lumOff val="60000"/>
            </a:schemeClr>
          </a:solidFill>
          <a:ln w="9525" algn="ctr">
            <a:solidFill>
              <a:schemeClr val="tx1"/>
            </a:solidFill>
            <a:miter lim="800000"/>
            <a:headEnd/>
            <a:tailEnd/>
          </a:ln>
          <a:effectLst/>
        </p:spPr>
        <p:txBody>
          <a:bodyPr wrap="none" anchor="ctr"/>
          <a:lstStyle/>
          <a:p>
            <a:pPr>
              <a:defRPr/>
            </a:pPr>
            <a:endParaRPr lang="ru-RU"/>
          </a:p>
        </p:txBody>
      </p:sp>
      <p:sp>
        <p:nvSpPr>
          <p:cNvPr id="14352" name="AutoShape 16"/>
          <p:cNvSpPr>
            <a:spLocks noChangeArrowheads="1"/>
          </p:cNvSpPr>
          <p:nvPr/>
        </p:nvSpPr>
        <p:spPr bwMode="auto">
          <a:xfrm>
            <a:off x="3708400" y="4868863"/>
            <a:ext cx="574675" cy="71437"/>
          </a:xfrm>
          <a:prstGeom prst="rightArrow">
            <a:avLst>
              <a:gd name="adj1" fmla="val 50000"/>
              <a:gd name="adj2" fmla="val 201113"/>
            </a:avLst>
          </a:prstGeom>
          <a:solidFill>
            <a:schemeClr val="accent3">
              <a:lumMod val="40000"/>
              <a:lumOff val="60000"/>
            </a:schemeClr>
          </a:solidFill>
          <a:ln w="9525" algn="ctr">
            <a:solidFill>
              <a:schemeClr val="tx1"/>
            </a:solidFill>
            <a:miter lim="800000"/>
            <a:headEnd/>
            <a:tailEnd/>
          </a:ln>
          <a:effectLst/>
        </p:spPr>
        <p:txBody>
          <a:bodyPr wrap="none" anchor="ctr"/>
          <a:lstStyle/>
          <a:p>
            <a:pPr>
              <a:defRPr/>
            </a:pPr>
            <a:endParaRPr lang="ru-RU"/>
          </a:p>
        </p:txBody>
      </p:sp>
    </p:spTree>
    <p:extLst>
      <p:ext uri="{BB962C8B-B14F-4D97-AF65-F5344CB8AC3E}">
        <p14:creationId xmlns:p14="http://schemas.microsoft.com/office/powerpoint/2010/main" val="197496367"/>
      </p:ext>
    </p:extLst>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16390" name="Rectangle 6"/>
          <p:cNvSpPr>
            <a:spLocks noGrp="1" noChangeArrowheads="1"/>
          </p:cNvSpPr>
          <p:nvPr>
            <p:ph type="body" sz="half" idx="1"/>
          </p:nvPr>
        </p:nvSpPr>
        <p:spPr>
          <a:xfrm>
            <a:off x="899592" y="1808621"/>
            <a:ext cx="4320480" cy="5004755"/>
          </a:xfrm>
          <a:solidFill>
            <a:schemeClr val="accent1">
              <a:lumMod val="20000"/>
              <a:lumOff val="80000"/>
            </a:schemeClr>
          </a:solidFill>
        </p:spPr>
        <p:txBody>
          <a:bodyPr>
            <a:normAutofit lnSpcReduction="10000"/>
          </a:bodyPr>
          <a:lstStyle/>
          <a:p>
            <a:pPr>
              <a:lnSpc>
                <a:spcPct val="80000"/>
              </a:lnSpc>
              <a:buFontTx/>
              <a:buNone/>
            </a:pPr>
            <a:r>
              <a:rPr lang="ru-RU" sz="1400" b="1" dirty="0" smtClean="0"/>
              <a:t>Введение в занятие: </a:t>
            </a:r>
            <a:r>
              <a:rPr lang="ru-RU" sz="1400" dirty="0" smtClean="0"/>
              <a:t>Приглашение к занятию</a:t>
            </a:r>
          </a:p>
          <a:p>
            <a:pPr>
              <a:lnSpc>
                <a:spcPct val="80000"/>
              </a:lnSpc>
              <a:buFontTx/>
              <a:buNone/>
            </a:pPr>
            <a:r>
              <a:rPr lang="ru-RU" sz="1400" b="1" dirty="0" smtClean="0">
                <a:latin typeface="Times New Roman" pitchFamily="18" charset="0"/>
              </a:rPr>
              <a:t>Цель: </a:t>
            </a:r>
          </a:p>
          <a:p>
            <a:pPr>
              <a:lnSpc>
                <a:spcPct val="80000"/>
              </a:lnSpc>
              <a:buFontTx/>
              <a:buNone/>
            </a:pPr>
            <a:r>
              <a:rPr lang="ru-RU" sz="1400" u="sng" dirty="0" smtClean="0">
                <a:latin typeface="Times New Roman" pitchFamily="18" charset="0"/>
              </a:rPr>
              <a:t>Прямая: </a:t>
            </a:r>
            <a:r>
              <a:rPr lang="ru-RU" sz="1400" dirty="0" smtClean="0">
                <a:latin typeface="Times New Roman" pitchFamily="18" charset="0"/>
              </a:rPr>
              <a:t>Нацелить детей на доверительное общение.</a:t>
            </a:r>
          </a:p>
          <a:p>
            <a:pPr>
              <a:lnSpc>
                <a:spcPct val="80000"/>
              </a:lnSpc>
              <a:buFontTx/>
              <a:buNone/>
            </a:pPr>
            <a:r>
              <a:rPr lang="ru-RU" sz="1400" i="1" u="sng" dirty="0" smtClean="0">
                <a:latin typeface="Times New Roman" pitchFamily="18" charset="0"/>
              </a:rPr>
              <a:t>Косвенная:</a:t>
            </a:r>
            <a:r>
              <a:rPr lang="ru-RU" sz="1400" u="sng" dirty="0" smtClean="0">
                <a:latin typeface="Times New Roman" pitchFamily="18" charset="0"/>
              </a:rPr>
              <a:t> </a:t>
            </a:r>
            <a:r>
              <a:rPr lang="ru-RU" sz="1400" dirty="0" smtClean="0">
                <a:latin typeface="Times New Roman" pitchFamily="18" charset="0"/>
              </a:rPr>
              <a:t>Развитие концентрации внимания, памяти, восприятия</a:t>
            </a:r>
          </a:p>
          <a:p>
            <a:pPr>
              <a:lnSpc>
                <a:spcPct val="80000"/>
              </a:lnSpc>
              <a:buFontTx/>
              <a:buNone/>
            </a:pPr>
            <a:r>
              <a:rPr lang="ru-RU" sz="1400" dirty="0" smtClean="0">
                <a:latin typeface="Times New Roman" pitchFamily="18" charset="0"/>
              </a:rPr>
              <a:t>  </a:t>
            </a:r>
          </a:p>
          <a:p>
            <a:pPr>
              <a:lnSpc>
                <a:spcPct val="80000"/>
              </a:lnSpc>
              <a:buFontTx/>
              <a:buNone/>
            </a:pPr>
            <a:r>
              <a:rPr lang="ru-RU" sz="1400" u="sng" dirty="0" smtClean="0"/>
              <a:t> </a:t>
            </a:r>
            <a:r>
              <a:rPr lang="ru-RU" sz="1400" u="sng" dirty="0"/>
              <a:t>Педагог</a:t>
            </a:r>
            <a:r>
              <a:rPr lang="ru-RU" sz="1400" i="1" dirty="0" smtClean="0"/>
              <a:t> </a:t>
            </a:r>
            <a:r>
              <a:rPr lang="ru-RU" sz="1400" i="1" dirty="0"/>
              <a:t>Раздаётся стук в дверь и входит Незнайка. В руках у него подарочная  коробка.</a:t>
            </a:r>
          </a:p>
          <a:p>
            <a:pPr>
              <a:lnSpc>
                <a:spcPct val="80000"/>
              </a:lnSpc>
              <a:buFontTx/>
              <a:buNone/>
            </a:pPr>
            <a:r>
              <a:rPr lang="ru-RU" sz="1400" i="1" dirty="0"/>
              <a:t>-  Здравствуйте, дети, это я, Незнайка.</a:t>
            </a:r>
          </a:p>
          <a:p>
            <a:pPr>
              <a:lnSpc>
                <a:spcPct val="80000"/>
              </a:lnSpc>
              <a:buFontTx/>
              <a:buNone/>
            </a:pPr>
            <a:r>
              <a:rPr lang="ru-RU" sz="1400" i="1" dirty="0"/>
              <a:t>-  Здравствуй, Незнайка!  Ребята, давайте поздороваемся с Незнайкой и расскажем о себе.</a:t>
            </a:r>
          </a:p>
          <a:p>
            <a:pPr>
              <a:lnSpc>
                <a:spcPct val="80000"/>
              </a:lnSpc>
              <a:buFontTx/>
              <a:buNone/>
            </a:pPr>
            <a:r>
              <a:rPr lang="ru-RU" sz="1400" i="1" dirty="0"/>
              <a:t>  </a:t>
            </a:r>
            <a:r>
              <a:rPr lang="ru-RU" sz="1400" b="1" i="1" dirty="0"/>
              <a:t>Проводится дидактическая игра «Как меня зовут?»</a:t>
            </a:r>
          </a:p>
          <a:p>
            <a:pPr>
              <a:lnSpc>
                <a:spcPct val="80000"/>
              </a:lnSpc>
              <a:buFontTx/>
              <a:buNone/>
            </a:pPr>
            <a:r>
              <a:rPr lang="ru-RU" sz="1400" b="1" i="1" u="sng" dirty="0" smtClean="0"/>
              <a:t> </a:t>
            </a:r>
            <a:r>
              <a:rPr lang="ru-RU" sz="1400" b="1" i="1" u="sng" dirty="0"/>
              <a:t>Постановка проблемной ситуации.</a:t>
            </a:r>
          </a:p>
          <a:p>
            <a:pPr>
              <a:lnSpc>
                <a:spcPct val="80000"/>
              </a:lnSpc>
              <a:buFontTx/>
              <a:buChar char="-"/>
            </a:pPr>
            <a:r>
              <a:rPr lang="ru-RU" sz="1400" i="1" dirty="0" smtClean="0"/>
              <a:t>Ребята</a:t>
            </a:r>
            <a:r>
              <a:rPr lang="ru-RU" sz="1400" i="1" dirty="0"/>
              <a:t>, я пришёл к вам с просьбой о помощи. У меня вчера был день рождения и мне  </a:t>
            </a:r>
            <a:r>
              <a:rPr lang="ru-RU" sz="1400" i="1" dirty="0" smtClean="0"/>
              <a:t>подарили </a:t>
            </a:r>
            <a:r>
              <a:rPr lang="ru-RU" sz="1400" i="1" dirty="0"/>
              <a:t>красивую коробку, а я не могу её открыть. Там в коробке кто-то тихо-тихо стучит </a:t>
            </a:r>
            <a:r>
              <a:rPr lang="ru-RU" sz="1400" i="1" dirty="0" smtClean="0"/>
              <a:t>. </a:t>
            </a:r>
            <a:r>
              <a:rPr lang="ru-RU" sz="1400" i="1" dirty="0"/>
              <a:t>Чтобы это могло бы </a:t>
            </a:r>
            <a:r>
              <a:rPr lang="ru-RU" sz="1400" i="1" dirty="0" smtClean="0"/>
              <a:t>быть?  </a:t>
            </a:r>
            <a:r>
              <a:rPr lang="ru-RU" sz="1400" i="1" dirty="0"/>
              <a:t>(</a:t>
            </a:r>
            <a:r>
              <a:rPr lang="ru-RU" sz="1400" i="1" dirty="0" smtClean="0"/>
              <a:t>Предположения детей)</a:t>
            </a:r>
            <a:endParaRPr lang="ru-RU" sz="1400" i="1" dirty="0"/>
          </a:p>
          <a:p>
            <a:pPr>
              <a:lnSpc>
                <a:spcPct val="80000"/>
              </a:lnSpc>
              <a:buFontTx/>
              <a:buNone/>
            </a:pPr>
            <a:r>
              <a:rPr lang="ru-RU" sz="1400" i="1" dirty="0"/>
              <a:t>- Давай </a:t>
            </a:r>
            <a:r>
              <a:rPr lang="ru-RU" sz="1400" i="1" dirty="0" smtClean="0"/>
              <a:t> </a:t>
            </a:r>
            <a:r>
              <a:rPr lang="ru-RU" sz="1400" i="1" dirty="0"/>
              <a:t>свою коробку, сейчас мы во всём  разберёмся  (воспитатель берёт коробку у Незнайки). Да тут на коробке что-то написано. Читает : «Коробочка откроется, если вы правильно отгадаете загадку.  Тик-так, тик-так, а с места никак». Ребята, что это такое?</a:t>
            </a:r>
          </a:p>
          <a:p>
            <a:pPr>
              <a:lnSpc>
                <a:spcPct val="80000"/>
              </a:lnSpc>
              <a:buFontTx/>
              <a:buNone/>
            </a:pPr>
            <a:endParaRPr lang="ru-RU" sz="1400" i="1" dirty="0" smtClean="0"/>
          </a:p>
        </p:txBody>
      </p:sp>
      <p:sp>
        <p:nvSpPr>
          <p:cNvPr id="9" name="Нижний колонтитул 6"/>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mtClean="0">
              <a:solidFill>
                <a:srgbClr val="B5A788"/>
              </a:solidFill>
            </a:endParaRPr>
          </a:p>
        </p:txBody>
      </p:sp>
      <p:sp>
        <p:nvSpPr>
          <p:cNvPr id="16393" name="AutoShape 9"/>
          <p:cNvSpPr>
            <a:spLocks noChangeArrowheads="1"/>
          </p:cNvSpPr>
          <p:nvPr/>
        </p:nvSpPr>
        <p:spPr bwMode="auto">
          <a:xfrm>
            <a:off x="2630375" y="404664"/>
            <a:ext cx="3960812" cy="576064"/>
          </a:xfrm>
          <a:prstGeom prst="flowChartTerminator">
            <a:avLst/>
          </a:prstGeom>
          <a:solidFill>
            <a:schemeClr val="accent3">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000" i="1" dirty="0" smtClean="0">
                <a:solidFill>
                  <a:prstClr val="black"/>
                </a:solidFill>
                <a:latin typeface="Arial" charset="0"/>
              </a:rPr>
              <a:t>Организационный этап</a:t>
            </a:r>
          </a:p>
        </p:txBody>
      </p:sp>
      <p:sp>
        <p:nvSpPr>
          <p:cNvPr id="16395" name="AutoShape 11"/>
          <p:cNvSpPr>
            <a:spLocks noChangeArrowheads="1"/>
          </p:cNvSpPr>
          <p:nvPr/>
        </p:nvSpPr>
        <p:spPr bwMode="auto">
          <a:xfrm>
            <a:off x="1692275" y="1196753"/>
            <a:ext cx="5688013" cy="432048"/>
          </a:xfrm>
          <a:prstGeom prst="flowChartProcess">
            <a:avLst/>
          </a:prstGeom>
          <a:solidFill>
            <a:schemeClr val="accent3">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defRPr/>
            </a:pPr>
            <a:r>
              <a:rPr lang="ru-RU" dirty="0">
                <a:solidFill>
                  <a:prstClr val="black"/>
                </a:solidFill>
                <a:latin typeface="Arial" charset="0"/>
              </a:rPr>
              <a:t>Создание благоприятной эмоциональной обстановки.</a:t>
            </a:r>
          </a:p>
        </p:txBody>
      </p:sp>
      <p:pic>
        <p:nvPicPr>
          <p:cNvPr id="7170" name="Picture 2" descr="C:\Documents and Settings\1\Мои документы\Мои рисунки\Фото с занятия\IMG_20160329_094229.jpg"/>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996952"/>
            <a:ext cx="345638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128390"/>
      </p:ext>
    </p:extLst>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22534" name="Rectangle 6"/>
          <p:cNvSpPr>
            <a:spLocks noGrp="1" noChangeArrowheads="1"/>
          </p:cNvSpPr>
          <p:nvPr>
            <p:ph type="body" sz="half" idx="1"/>
          </p:nvPr>
        </p:nvSpPr>
        <p:spPr>
          <a:xfrm>
            <a:off x="1045231" y="1772816"/>
            <a:ext cx="4104456" cy="4919938"/>
          </a:xfrm>
          <a:solidFill>
            <a:schemeClr val="accent1">
              <a:lumMod val="20000"/>
              <a:lumOff val="80000"/>
            </a:schemeClr>
          </a:solidFill>
        </p:spPr>
        <p:txBody>
          <a:bodyPr>
            <a:normAutofit/>
          </a:bodyPr>
          <a:lstStyle/>
          <a:p>
            <a:pPr>
              <a:lnSpc>
                <a:spcPct val="70000"/>
              </a:lnSpc>
              <a:buFontTx/>
              <a:buNone/>
            </a:pPr>
            <a:endParaRPr lang="ru-RU" sz="1400" dirty="0" smtClean="0">
              <a:latin typeface="Times New Roman" pitchFamily="18" charset="0"/>
            </a:endParaRPr>
          </a:p>
          <a:p>
            <a:pPr>
              <a:lnSpc>
                <a:spcPct val="70000"/>
              </a:lnSpc>
              <a:buFontTx/>
              <a:buNone/>
            </a:pPr>
            <a:endParaRPr lang="ru-RU" sz="1400" dirty="0" smtClean="0">
              <a:latin typeface="Times New Roman" pitchFamily="18" charset="0"/>
            </a:endParaRPr>
          </a:p>
          <a:p>
            <a:pPr>
              <a:lnSpc>
                <a:spcPct val="70000"/>
              </a:lnSpc>
              <a:buFontTx/>
              <a:buNone/>
            </a:pPr>
            <a:r>
              <a:rPr lang="ru-RU" sz="1400" dirty="0" smtClean="0">
                <a:latin typeface="Times New Roman" pitchFamily="18" charset="0"/>
              </a:rPr>
              <a:t>(Воспитатель </a:t>
            </a:r>
            <a:r>
              <a:rPr lang="ru-RU" sz="1400" dirty="0">
                <a:latin typeface="Times New Roman" pitchFamily="18" charset="0"/>
              </a:rPr>
              <a:t>достаёт из коробки часы).</a:t>
            </a:r>
          </a:p>
          <a:p>
            <a:pPr>
              <a:lnSpc>
                <a:spcPct val="70000"/>
              </a:lnSpc>
              <a:buFontTx/>
              <a:buNone/>
            </a:pPr>
            <a:r>
              <a:rPr lang="ru-RU" sz="1400" dirty="0">
                <a:latin typeface="Times New Roman" pitchFamily="18" charset="0"/>
              </a:rPr>
              <a:t>- Незнайка, тебе подарили часы</a:t>
            </a:r>
            <a:r>
              <a:rPr lang="ru-RU" sz="1400" dirty="0" smtClean="0">
                <a:latin typeface="Times New Roman" pitchFamily="18" charset="0"/>
              </a:rPr>
              <a:t>.  </a:t>
            </a:r>
            <a:endParaRPr lang="ru-RU" sz="1400" dirty="0">
              <a:latin typeface="Times New Roman" pitchFamily="18" charset="0"/>
            </a:endParaRPr>
          </a:p>
          <a:p>
            <a:pPr>
              <a:lnSpc>
                <a:spcPct val="70000"/>
              </a:lnSpc>
              <a:buFontTx/>
              <a:buNone/>
            </a:pPr>
            <a:r>
              <a:rPr lang="ru-RU" sz="1400" dirty="0">
                <a:latin typeface="Times New Roman" pitchFamily="18" charset="0"/>
              </a:rPr>
              <a:t>- А зачем мне </a:t>
            </a:r>
            <a:r>
              <a:rPr lang="ru-RU" sz="1400" dirty="0" smtClean="0">
                <a:latin typeface="Times New Roman" pitchFamily="18" charset="0"/>
              </a:rPr>
              <a:t>часы. </a:t>
            </a:r>
            <a:r>
              <a:rPr lang="ru-RU" sz="1400" dirty="0">
                <a:latin typeface="Times New Roman" pitchFamily="18" charset="0"/>
              </a:rPr>
              <a:t>Я даже не знаю, что с ними делать, зачем они мне нужны?</a:t>
            </a:r>
          </a:p>
          <a:p>
            <a:pPr>
              <a:lnSpc>
                <a:spcPct val="70000"/>
              </a:lnSpc>
              <a:buFontTx/>
              <a:buNone/>
            </a:pPr>
            <a:r>
              <a:rPr lang="ru-RU" sz="1400" dirty="0" smtClean="0">
                <a:latin typeface="Times New Roman" pitchFamily="18" charset="0"/>
              </a:rPr>
              <a:t>Давай </a:t>
            </a:r>
            <a:r>
              <a:rPr lang="ru-RU" sz="1400" dirty="0">
                <a:latin typeface="Times New Roman" pitchFamily="18" charset="0"/>
              </a:rPr>
              <a:t>спросим у ребят, зачем  нужны часы?</a:t>
            </a:r>
          </a:p>
          <a:p>
            <a:pPr>
              <a:lnSpc>
                <a:spcPct val="70000"/>
              </a:lnSpc>
              <a:buFontTx/>
              <a:buNone/>
            </a:pPr>
            <a:r>
              <a:rPr lang="ru-RU" sz="1400" dirty="0">
                <a:latin typeface="Times New Roman" pitchFamily="18" charset="0"/>
              </a:rPr>
              <a:t>- Ребята, расскажите  пожалуйста Незнайке, зачем нужны часы.</a:t>
            </a:r>
          </a:p>
          <a:p>
            <a:pPr>
              <a:lnSpc>
                <a:spcPct val="70000"/>
              </a:lnSpc>
              <a:buFontTx/>
              <a:buNone/>
            </a:pPr>
            <a:r>
              <a:rPr lang="ru-RU" sz="1400" dirty="0">
                <a:latin typeface="Times New Roman" pitchFamily="18" charset="0"/>
              </a:rPr>
              <a:t>- Часы нужны, чтобы определять время.</a:t>
            </a:r>
          </a:p>
          <a:p>
            <a:pPr marL="82550" indent="0">
              <a:lnSpc>
                <a:spcPct val="70000"/>
              </a:lnSpc>
              <a:buNone/>
            </a:pPr>
            <a:r>
              <a:rPr lang="ru-RU" sz="1400" dirty="0" smtClean="0">
                <a:latin typeface="Times New Roman" pitchFamily="18" charset="0"/>
              </a:rPr>
              <a:t>Правильно </a:t>
            </a:r>
            <a:r>
              <a:rPr lang="ru-RU" sz="1400" dirty="0">
                <a:latin typeface="Times New Roman" pitchFamily="18" charset="0"/>
              </a:rPr>
              <a:t>ребята. А чтобы Незнайка больше узнал о часах, давайте подробно расскажем </a:t>
            </a:r>
            <a:r>
              <a:rPr lang="ru-RU" sz="1400" dirty="0" smtClean="0">
                <a:latin typeface="Times New Roman" pitchFamily="18" charset="0"/>
              </a:rPr>
              <a:t>о </a:t>
            </a:r>
            <a:r>
              <a:rPr lang="ru-RU" sz="1400" dirty="0">
                <a:latin typeface="Times New Roman" pitchFamily="18" charset="0"/>
              </a:rPr>
              <a:t>них </a:t>
            </a:r>
            <a:r>
              <a:rPr lang="ru-RU" sz="1400" dirty="0" smtClean="0">
                <a:latin typeface="Times New Roman" pitchFamily="18" charset="0"/>
              </a:rPr>
              <a:t>с </a:t>
            </a:r>
            <a:r>
              <a:rPr lang="ru-RU" sz="1400" dirty="0">
                <a:latin typeface="Times New Roman" pitchFamily="18" charset="0"/>
              </a:rPr>
              <a:t>помощью </a:t>
            </a:r>
            <a:r>
              <a:rPr lang="ru-RU" sz="1400" b="1" dirty="0">
                <a:latin typeface="Times New Roman" pitchFamily="18" charset="0"/>
              </a:rPr>
              <a:t>нашего системного лифта</a:t>
            </a:r>
            <a:r>
              <a:rPr lang="ru-RU" sz="1400" b="1" dirty="0" smtClean="0">
                <a:latin typeface="Times New Roman" pitchFamily="18" charset="0"/>
              </a:rPr>
              <a:t>.</a:t>
            </a:r>
          </a:p>
          <a:p>
            <a:pPr marL="82550" indent="0">
              <a:lnSpc>
                <a:spcPct val="70000"/>
              </a:lnSpc>
              <a:buNone/>
            </a:pPr>
            <a:r>
              <a:rPr lang="ru-RU" sz="1400" dirty="0" smtClean="0">
                <a:latin typeface="Times New Roman" pitchFamily="18" charset="0"/>
              </a:rPr>
              <a:t> </a:t>
            </a:r>
            <a:r>
              <a:rPr lang="ru-RU" sz="1400" dirty="0">
                <a:latin typeface="Times New Roman" pitchFamily="18" charset="0"/>
              </a:rPr>
              <a:t>- Этот трёхэтажный дом необычный, в нём живут не люди, а кто ребята?  </a:t>
            </a:r>
            <a:r>
              <a:rPr lang="ru-RU" sz="1400" dirty="0" smtClean="0">
                <a:latin typeface="Times New Roman" pitchFamily="18" charset="0"/>
              </a:rPr>
              <a:t>-Предметы.</a:t>
            </a:r>
          </a:p>
          <a:p>
            <a:pPr marL="82550" indent="0">
              <a:lnSpc>
                <a:spcPct val="70000"/>
              </a:lnSpc>
              <a:buNone/>
            </a:pPr>
            <a:r>
              <a:rPr lang="ru-RU" sz="1400" dirty="0">
                <a:latin typeface="Times New Roman" pitchFamily="18" charset="0"/>
              </a:rPr>
              <a:t>На втором этаже живут они сами. </a:t>
            </a:r>
            <a:r>
              <a:rPr lang="ru-RU" sz="1400" dirty="0" smtClean="0">
                <a:latin typeface="Times New Roman" pitchFamily="18" charset="0"/>
              </a:rPr>
              <a:t> - </a:t>
            </a:r>
            <a:r>
              <a:rPr lang="ru-RU" sz="1400" dirty="0">
                <a:latin typeface="Times New Roman" pitchFamily="18" charset="0"/>
              </a:rPr>
              <a:t>А кто живёт на первом этаже? - Отдельные части </a:t>
            </a:r>
            <a:r>
              <a:rPr lang="ru-RU" sz="1400" dirty="0" smtClean="0">
                <a:latin typeface="Times New Roman" pitchFamily="18" charset="0"/>
              </a:rPr>
              <a:t>предметов -корпус</a:t>
            </a:r>
            <a:r>
              <a:rPr lang="ru-RU" sz="1400" dirty="0">
                <a:latin typeface="Times New Roman" pitchFamily="18" charset="0"/>
              </a:rPr>
              <a:t>, циферблат, стрелочки, цифры,  колёсики, </a:t>
            </a:r>
            <a:r>
              <a:rPr lang="ru-RU" sz="1400" dirty="0" smtClean="0">
                <a:latin typeface="Times New Roman" pitchFamily="18" charset="0"/>
              </a:rPr>
              <a:t>винтики</a:t>
            </a:r>
          </a:p>
          <a:p>
            <a:pPr marL="82550" indent="0">
              <a:lnSpc>
                <a:spcPct val="70000"/>
              </a:lnSpc>
              <a:buNone/>
            </a:pPr>
            <a:r>
              <a:rPr lang="ru-RU" sz="1400" dirty="0" smtClean="0">
                <a:latin typeface="Times New Roman" pitchFamily="18" charset="0"/>
              </a:rPr>
              <a:t>-А </a:t>
            </a:r>
            <a:r>
              <a:rPr lang="ru-RU" sz="1400" dirty="0">
                <a:latin typeface="Times New Roman" pitchFamily="18" charset="0"/>
              </a:rPr>
              <a:t>что находится  на третьем этаже?-- Места, в которых могут быть эти предметы</a:t>
            </a:r>
            <a:r>
              <a:rPr lang="ru-RU" sz="1400" dirty="0" smtClean="0">
                <a:latin typeface="Times New Roman" pitchFamily="18" charset="0"/>
              </a:rPr>
              <a:t>.</a:t>
            </a:r>
          </a:p>
          <a:p>
            <a:pPr marL="82550" indent="0">
              <a:lnSpc>
                <a:spcPct val="70000"/>
              </a:lnSpc>
              <a:buNone/>
            </a:pPr>
            <a:r>
              <a:rPr lang="ru-RU" sz="1400" dirty="0" smtClean="0">
                <a:latin typeface="Times New Roman" pitchFamily="18" charset="0"/>
              </a:rPr>
              <a:t>(Дети выкладывают на этажи схемы-карточки) </a:t>
            </a:r>
            <a:endParaRPr lang="ru-RU" sz="1400" dirty="0">
              <a:latin typeface="Times New Roman" pitchFamily="18" charset="0"/>
            </a:endParaRPr>
          </a:p>
        </p:txBody>
      </p:sp>
      <p:sp>
        <p:nvSpPr>
          <p:cNvPr id="9" name="Нижний колонтитул 6"/>
          <p:cNvSpPr>
            <a:spLocks noGrp="1"/>
          </p:cNvSpPr>
          <p:nvPr>
            <p:ph type="ftr" sz="quarter" idx="11"/>
          </p:nvPr>
        </p:nvSpPr>
        <p:spPr>
          <a:xfrm>
            <a:off x="3124200" y="6597650"/>
            <a:ext cx="2895600" cy="123825"/>
          </a:xfrm>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mtClean="0">
              <a:solidFill>
                <a:srgbClr val="B5A788"/>
              </a:solidFill>
            </a:endParaRPr>
          </a:p>
        </p:txBody>
      </p:sp>
      <p:sp>
        <p:nvSpPr>
          <p:cNvPr id="22537" name="AutoShape 9"/>
          <p:cNvSpPr>
            <a:spLocks noChangeArrowheads="1"/>
          </p:cNvSpPr>
          <p:nvPr/>
        </p:nvSpPr>
        <p:spPr bwMode="auto">
          <a:xfrm>
            <a:off x="3419475" y="476673"/>
            <a:ext cx="2952750" cy="648072"/>
          </a:xfrm>
          <a:prstGeom prst="flowChartTerminator">
            <a:avLst/>
          </a:prstGeom>
          <a:solidFill>
            <a:schemeClr val="accent2">
              <a:lumMod val="60000"/>
              <a:lumOff val="4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dirty="0" smtClean="0">
                <a:solidFill>
                  <a:prstClr val="black"/>
                </a:solidFill>
                <a:latin typeface="Arial" charset="0"/>
              </a:rPr>
              <a:t>Основной этап</a:t>
            </a:r>
          </a:p>
        </p:txBody>
      </p:sp>
      <p:pic>
        <p:nvPicPr>
          <p:cNvPr id="3" name="Объект 2"/>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64088" y="1772816"/>
            <a:ext cx="3528392" cy="2304256"/>
          </a:xfrm>
        </p:spPr>
      </p:pic>
      <p:pic>
        <p:nvPicPr>
          <p:cNvPr id="12" name="Picture 7" descr="C:\Documents and Settings\1\Мои документы\Мои рисунки\Фото с занятия\IMG_20160329_09345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365104"/>
            <a:ext cx="35283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957115"/>
      </p:ext>
    </p:extLst>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pic>
        <p:nvPicPr>
          <p:cNvPr id="6" name="Объект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31640" y="1628800"/>
            <a:ext cx="3024336" cy="2401887"/>
          </a:xfrm>
        </p:spPr>
      </p:pic>
      <p:sp>
        <p:nvSpPr>
          <p:cNvPr id="29701" name="Rectangle 5"/>
          <p:cNvSpPr>
            <a:spLocks noGrp="1" noChangeArrowheads="1"/>
          </p:cNvSpPr>
          <p:nvPr>
            <p:ph type="body" sz="half" idx="3"/>
          </p:nvPr>
        </p:nvSpPr>
        <p:spPr>
          <a:xfrm>
            <a:off x="4716463" y="1341438"/>
            <a:ext cx="4248150" cy="5255914"/>
          </a:xfrm>
        </p:spPr>
        <p:txBody>
          <a:bodyPr/>
          <a:lstStyle/>
          <a:p>
            <a:pPr marL="82550" indent="0">
              <a:buNone/>
            </a:pPr>
            <a:r>
              <a:rPr lang="ru-RU" sz="1400" dirty="0" smtClean="0">
                <a:latin typeface="Times New Roman" pitchFamily="18" charset="0"/>
                <a:cs typeface="Times New Roman" pitchFamily="18" charset="0"/>
              </a:rPr>
              <a:t>Это </a:t>
            </a:r>
            <a:r>
              <a:rPr lang="ru-RU" sz="1400" dirty="0">
                <a:latin typeface="Times New Roman" pitchFamily="18" charset="0"/>
                <a:cs typeface="Times New Roman" pitchFamily="18" charset="0"/>
              </a:rPr>
              <a:t>всё интересно! Но  я  не понимаю по часам.</a:t>
            </a:r>
          </a:p>
          <a:p>
            <a:pPr marL="82550" indent="0">
              <a:buNone/>
            </a:pPr>
            <a:r>
              <a:rPr lang="ru-RU" sz="1400" dirty="0">
                <a:latin typeface="Times New Roman" pitchFamily="18" charset="0"/>
                <a:cs typeface="Times New Roman" pitchFamily="18" charset="0"/>
              </a:rPr>
              <a:t>- Ребята, а вы можете определить время по часам? </a:t>
            </a:r>
          </a:p>
          <a:p>
            <a:pPr>
              <a:buFontTx/>
              <a:buChar char="-"/>
            </a:pPr>
            <a:r>
              <a:rPr lang="ru-RU" sz="1400" dirty="0" smtClean="0">
                <a:latin typeface="Times New Roman" pitchFamily="18" charset="0"/>
                <a:cs typeface="Times New Roman" pitchFamily="18" charset="0"/>
              </a:rPr>
              <a:t>А </a:t>
            </a:r>
            <a:r>
              <a:rPr lang="ru-RU" sz="1400" dirty="0">
                <a:latin typeface="Times New Roman" pitchFamily="18" charset="0"/>
                <a:cs typeface="Times New Roman" pitchFamily="18" charset="0"/>
              </a:rPr>
              <a:t>как же нам помочь Незнайке научиться ориентироваться во времени? (Ответы детей)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Давайте для начала научим Незнайку ориентироваться во временах года</a:t>
            </a:r>
            <a:r>
              <a:rPr lang="ru-RU" sz="1400" dirty="0" smtClean="0">
                <a:latin typeface="Times New Roman" pitchFamily="18" charset="0"/>
                <a:cs typeface="Times New Roman" pitchFamily="18" charset="0"/>
              </a:rPr>
              <a:t>.</a:t>
            </a:r>
          </a:p>
          <a:p>
            <a:pPr marL="82550" indent="0">
              <a:buNone/>
            </a:pPr>
            <a:r>
              <a:rPr lang="ru-RU" sz="1400"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Открытие нового.  </a:t>
            </a:r>
            <a:r>
              <a:rPr lang="ru-RU" sz="1400" b="1"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И</a:t>
            </a:r>
            <a:r>
              <a:rPr lang="ru-RU" sz="1400" b="1" dirty="0" smtClean="0">
                <a:latin typeface="Times New Roman" pitchFamily="18" charset="0"/>
                <a:cs typeface="Times New Roman" pitchFamily="18" charset="0"/>
              </a:rPr>
              <a:t>гра </a:t>
            </a:r>
            <a:r>
              <a:rPr lang="ru-RU" sz="1400" b="1" dirty="0">
                <a:latin typeface="Times New Roman" pitchFamily="18" charset="0"/>
                <a:cs typeface="Times New Roman" pitchFamily="18" charset="0"/>
              </a:rPr>
              <a:t>«Разложи по </a:t>
            </a:r>
            <a:r>
              <a:rPr lang="ru-RU" sz="1400" b="1" dirty="0" smtClean="0">
                <a:latin typeface="Times New Roman" pitchFamily="18" charset="0"/>
                <a:cs typeface="Times New Roman" pitchFamily="18" charset="0"/>
              </a:rPr>
              <a:t>порядку»</a:t>
            </a:r>
          </a:p>
          <a:p>
            <a:pPr marL="82550" indent="0">
              <a:buNone/>
            </a:pPr>
            <a:r>
              <a:rPr lang="ru-RU" sz="1400" dirty="0" smtClean="0">
                <a:latin typeface="Times New Roman" pitchFamily="18" charset="0"/>
                <a:cs typeface="Times New Roman" pitchFamily="18" charset="0"/>
              </a:rPr>
              <a:t>У </a:t>
            </a:r>
            <a:r>
              <a:rPr lang="ru-RU" sz="1400" dirty="0">
                <a:latin typeface="Times New Roman" pitchFamily="18" charset="0"/>
                <a:cs typeface="Times New Roman" pitchFamily="18" charset="0"/>
              </a:rPr>
              <a:t>меня есть волшебные карточки. Они нам помогут определять  времена года. Я буду загадывать вам загадки, а вы будете отгадывать их, находить соответствующую цветовую карточку и выкладывать на магнитной доске. </a:t>
            </a:r>
            <a:endParaRPr lang="ru-RU" sz="1400" dirty="0" smtClean="0">
              <a:latin typeface="Times New Roman" pitchFamily="18" charset="0"/>
              <a:cs typeface="Times New Roman" pitchFamily="18" charset="0"/>
            </a:endParaRPr>
          </a:p>
          <a:p>
            <a:pPr marL="82550" indent="0">
              <a:buNone/>
            </a:pPr>
            <a:r>
              <a:rPr lang="ru-RU" sz="1400" dirty="0" smtClean="0">
                <a:latin typeface="Times New Roman" pitchFamily="18" charset="0"/>
                <a:cs typeface="Times New Roman" pitchFamily="18" charset="0"/>
              </a:rPr>
              <a:t>Она </a:t>
            </a:r>
            <a:r>
              <a:rPr lang="ru-RU" sz="1400" dirty="0">
                <a:latin typeface="Times New Roman" pitchFamily="18" charset="0"/>
                <a:cs typeface="Times New Roman" pitchFamily="18" charset="0"/>
              </a:rPr>
              <a:t>приходит в </a:t>
            </a:r>
            <a:r>
              <a:rPr lang="ru-RU" sz="1400" dirty="0" smtClean="0">
                <a:latin typeface="Times New Roman" pitchFamily="18" charset="0"/>
                <a:cs typeface="Times New Roman" pitchFamily="18" charset="0"/>
              </a:rPr>
              <a:t>декабре  Когда </a:t>
            </a:r>
            <a:r>
              <a:rPr lang="ru-RU" sz="1400" dirty="0">
                <a:latin typeface="Times New Roman" pitchFamily="18" charset="0"/>
                <a:cs typeface="Times New Roman" pitchFamily="18" charset="0"/>
              </a:rPr>
              <a:t>деревья стоят в серебре</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(Зима</a:t>
            </a:r>
            <a:r>
              <a:rPr lang="ru-RU" sz="1400" dirty="0" smtClean="0">
                <a:latin typeface="Times New Roman" pitchFamily="18" charset="0"/>
                <a:cs typeface="Times New Roman" pitchFamily="18" charset="0"/>
              </a:rPr>
              <a:t>)</a:t>
            </a:r>
          </a:p>
          <a:p>
            <a:pPr marL="82550" indent="0">
              <a:buNone/>
            </a:pPr>
            <a:r>
              <a:rPr lang="ru-RU" sz="1400" dirty="0">
                <a:latin typeface="Times New Roman" pitchFamily="18" charset="0"/>
                <a:cs typeface="Times New Roman" pitchFamily="18" charset="0"/>
              </a:rPr>
              <a:t>Зелёное платье она </a:t>
            </a:r>
            <a:r>
              <a:rPr lang="ru-RU" sz="1400" dirty="0" smtClean="0">
                <a:latin typeface="Times New Roman" pitchFamily="18" charset="0"/>
                <a:cs typeface="Times New Roman" pitchFamily="18" charset="0"/>
              </a:rPr>
              <a:t>надела                </a:t>
            </a:r>
            <a:r>
              <a:rPr lang="ru-RU" sz="1400" dirty="0">
                <a:latin typeface="Times New Roman" pitchFamily="18" charset="0"/>
                <a:cs typeface="Times New Roman" pitchFamily="18" charset="0"/>
              </a:rPr>
              <a:t>И всё вокруг зазеленело</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(Весна</a:t>
            </a:r>
            <a:r>
              <a:rPr lang="ru-RU" sz="1400" dirty="0" smtClean="0">
                <a:latin typeface="Times New Roman" pitchFamily="18" charset="0"/>
                <a:cs typeface="Times New Roman" pitchFamily="18" charset="0"/>
              </a:rPr>
              <a:t>)</a:t>
            </a:r>
          </a:p>
          <a:p>
            <a:pPr marL="82550" indent="0">
              <a:buNone/>
            </a:pPr>
            <a:r>
              <a:rPr lang="ru-RU" sz="1400" dirty="0">
                <a:latin typeface="Times New Roman" pitchFamily="18" charset="0"/>
                <a:cs typeface="Times New Roman" pitchFamily="18" charset="0"/>
              </a:rPr>
              <a:t>В венке из солнечного </a:t>
            </a:r>
            <a:r>
              <a:rPr lang="ru-RU" sz="1400" dirty="0" smtClean="0">
                <a:latin typeface="Times New Roman" pitchFamily="18" charset="0"/>
                <a:cs typeface="Times New Roman" pitchFamily="18" charset="0"/>
              </a:rPr>
              <a:t>света                   </a:t>
            </a:r>
            <a:r>
              <a:rPr lang="ru-RU" sz="1400" dirty="0">
                <a:latin typeface="Times New Roman" pitchFamily="18" charset="0"/>
                <a:cs typeface="Times New Roman" pitchFamily="18" charset="0"/>
              </a:rPr>
              <a:t>Вслед за весной приходит</a:t>
            </a:r>
            <a:r>
              <a:rPr lang="ru-RU" sz="1400" dirty="0" smtClean="0">
                <a:latin typeface="Times New Roman" pitchFamily="18" charset="0"/>
                <a:cs typeface="Times New Roman" pitchFamily="18" charset="0"/>
              </a:rPr>
              <a:t>...?</a:t>
            </a:r>
          </a:p>
          <a:p>
            <a:pPr marL="82550" indent="0">
              <a:buNone/>
            </a:pPr>
            <a:r>
              <a:rPr lang="ru-RU" sz="1400" dirty="0">
                <a:latin typeface="Times New Roman" pitchFamily="18" charset="0"/>
                <a:cs typeface="Times New Roman" pitchFamily="18" charset="0"/>
              </a:rPr>
              <a:t> Платье жёлтое набросив</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Тихо к нам приходит …? Воспитатель вместе с детьми конструирует часы </a:t>
            </a:r>
            <a:r>
              <a:rPr lang="ru-RU" sz="1400" dirty="0" smtClean="0">
                <a:latin typeface="Times New Roman" pitchFamily="18" charset="0"/>
                <a:cs typeface="Times New Roman" pitchFamily="18" charset="0"/>
              </a:rPr>
              <a:t>из карточек на круге</a:t>
            </a:r>
            <a:endParaRPr lang="ru-RU" sz="1400" dirty="0">
              <a:latin typeface="Times New Roman" pitchFamily="18" charset="0"/>
              <a:cs typeface="Times New Roman" pitchFamily="18" charset="0"/>
            </a:endParaRPr>
          </a:p>
          <a:p>
            <a:pPr marL="82550" indent="0">
              <a:buNone/>
            </a:pPr>
            <a:endParaRPr lang="ru-RU" sz="1400" dirty="0">
              <a:latin typeface="Times New Roman" pitchFamily="18" charset="0"/>
              <a:cs typeface="Times New Roman" pitchFamily="18" charset="0"/>
            </a:endParaRPr>
          </a:p>
          <a:p>
            <a:pPr marL="82550" indent="0">
              <a:buNone/>
            </a:pPr>
            <a:endParaRPr lang="ru-RU" sz="1400" dirty="0">
              <a:latin typeface="Times New Roman" pitchFamily="18" charset="0"/>
              <a:cs typeface="Times New Roman" pitchFamily="18" charset="0"/>
            </a:endParaRPr>
          </a:p>
        </p:txBody>
      </p:sp>
      <p:sp>
        <p:nvSpPr>
          <p:cNvPr id="12" name="Нижний колонтитул 6"/>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dirty="0" smtClean="0">
              <a:solidFill>
                <a:srgbClr val="B5A788"/>
              </a:solidFill>
            </a:endParaRPr>
          </a:p>
        </p:txBody>
      </p:sp>
      <p:sp>
        <p:nvSpPr>
          <p:cNvPr id="64519" name="AutoShape 7"/>
          <p:cNvSpPr>
            <a:spLocks noChangeArrowheads="1"/>
          </p:cNvSpPr>
          <p:nvPr/>
        </p:nvSpPr>
        <p:spPr bwMode="auto">
          <a:xfrm>
            <a:off x="3132138" y="260648"/>
            <a:ext cx="3960812" cy="576064"/>
          </a:xfrm>
          <a:prstGeom prst="flowChartTerminator">
            <a:avLst/>
          </a:prstGeom>
          <a:solidFill>
            <a:schemeClr val="accent1">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smtClean="0">
                <a:solidFill>
                  <a:prstClr val="black"/>
                </a:solidFill>
                <a:latin typeface="Arial" charset="0"/>
              </a:rPr>
              <a:t>Основной этап</a:t>
            </a:r>
          </a:p>
        </p:txBody>
      </p:sp>
      <p:pic>
        <p:nvPicPr>
          <p:cNvPr id="7" name="Объект 6"/>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1331640" y="4437112"/>
            <a:ext cx="3096344" cy="2187575"/>
          </a:xfrm>
        </p:spPr>
      </p:pic>
    </p:spTree>
    <p:extLst>
      <p:ext uri="{BB962C8B-B14F-4D97-AF65-F5344CB8AC3E}">
        <p14:creationId xmlns:p14="http://schemas.microsoft.com/office/powerpoint/2010/main" val="904823864"/>
      </p:ext>
    </p:extLst>
  </p:cSld>
  <p:clrMapOvr>
    <a:masterClrMapping/>
  </p:clrMapOvr>
  <p:transition>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pic>
        <p:nvPicPr>
          <p:cNvPr id="3" name="Объект 2"/>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15616" y="1268761"/>
            <a:ext cx="3168351" cy="2232247"/>
          </a:xfrm>
        </p:spPr>
      </p:pic>
      <p:sp>
        <p:nvSpPr>
          <p:cNvPr id="29701" name="Rectangle 5"/>
          <p:cNvSpPr>
            <a:spLocks noGrp="1" noChangeArrowheads="1"/>
          </p:cNvSpPr>
          <p:nvPr>
            <p:ph type="body" sz="half" idx="3"/>
          </p:nvPr>
        </p:nvSpPr>
        <p:spPr>
          <a:xfrm>
            <a:off x="4572000" y="1268760"/>
            <a:ext cx="4392613" cy="4857403"/>
          </a:xfrm>
        </p:spPr>
        <p:txBody>
          <a:bodyPr/>
          <a:lstStyle/>
          <a:p>
            <a:pPr>
              <a:buFontTx/>
              <a:buChar char="-"/>
            </a:pPr>
            <a:r>
              <a:rPr lang="ru-RU" sz="1400" dirty="0" smtClean="0">
                <a:latin typeface="Times New Roman" pitchFamily="18" charset="0"/>
                <a:cs typeface="Times New Roman" pitchFamily="18" charset="0"/>
              </a:rPr>
              <a:t>Большое </a:t>
            </a:r>
            <a:r>
              <a:rPr lang="ru-RU" sz="1400" dirty="0">
                <a:latin typeface="Times New Roman" pitchFamily="18" charset="0"/>
                <a:cs typeface="Times New Roman" pitchFamily="18" charset="0"/>
              </a:rPr>
              <a:t>спасибо.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Но времена года так долго длятся, а я бы хотел уметь ориентироваться во времени каждый день. </a:t>
            </a:r>
            <a:endParaRPr lang="ru-RU" sz="1400" dirty="0" smtClean="0">
              <a:latin typeface="Times New Roman" pitchFamily="18" charset="0"/>
              <a:cs typeface="Times New Roman" pitchFamily="18" charset="0"/>
            </a:endParaRPr>
          </a:p>
          <a:p>
            <a:pPr>
              <a:buFontTx/>
              <a:buChar char="-"/>
            </a:pP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А можно сделать такие часы, которые будут показывать части суток.? </a:t>
            </a:r>
            <a:r>
              <a:rPr lang="ru-RU" sz="1400" dirty="0" smtClean="0">
                <a:latin typeface="Times New Roman" pitchFamily="18" charset="0"/>
                <a:cs typeface="Times New Roman" pitchFamily="18" charset="0"/>
              </a:rPr>
              <a:t>Выберете себе по карточке и назовите часть суток.</a:t>
            </a:r>
            <a:endParaRPr lang="ru-RU" sz="1400" dirty="0">
              <a:latin typeface="Times New Roman" pitchFamily="18" charset="0"/>
              <a:cs typeface="Times New Roman" pitchFamily="18" charset="0"/>
            </a:endParaRPr>
          </a:p>
          <a:p>
            <a:pPr>
              <a:buFontTx/>
              <a:buChar char="-"/>
            </a:pPr>
            <a:r>
              <a:rPr lang="ru-RU" sz="1400" dirty="0">
                <a:latin typeface="Times New Roman" pitchFamily="18" charset="0"/>
                <a:cs typeface="Times New Roman" pitchFamily="18" charset="0"/>
              </a:rPr>
              <a:t> (Воспитатель раздаёт детям карточки, на которых изображены сюжеты частей </a:t>
            </a:r>
            <a:r>
              <a:rPr lang="ru-RU" sz="1400" dirty="0" smtClean="0">
                <a:latin typeface="Times New Roman" pitchFamily="18" charset="0"/>
                <a:cs typeface="Times New Roman" pitchFamily="18" charset="0"/>
              </a:rPr>
              <a:t>суток </a:t>
            </a:r>
          </a:p>
          <a:p>
            <a:pPr>
              <a:buFontTx/>
              <a:buChar char="-"/>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Дети </a:t>
            </a:r>
            <a:r>
              <a:rPr lang="ru-RU" sz="1400" dirty="0">
                <a:latin typeface="Times New Roman" pitchFamily="18" charset="0"/>
                <a:cs typeface="Times New Roman" pitchFamily="18" charset="0"/>
              </a:rPr>
              <a:t>выкладывают карточки в определённой последовательности: утро, день, вечер, </a:t>
            </a:r>
            <a:r>
              <a:rPr lang="ru-RU" sz="1400" dirty="0" smtClean="0">
                <a:latin typeface="Times New Roman" pitchFamily="18" charset="0"/>
                <a:cs typeface="Times New Roman" pitchFamily="18" charset="0"/>
              </a:rPr>
              <a:t>ночь и называют их на доске</a:t>
            </a:r>
          </a:p>
          <a:p>
            <a:pPr>
              <a:buFontTx/>
              <a:buChar char="-"/>
            </a:pPr>
            <a:r>
              <a:rPr lang="ru-RU" sz="1400"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Практическая </a:t>
            </a:r>
            <a:r>
              <a:rPr lang="ru-RU" sz="1400" b="1" dirty="0" smtClean="0">
                <a:latin typeface="Times New Roman" pitchFamily="18" charset="0"/>
                <a:cs typeface="Times New Roman" pitchFamily="18" charset="0"/>
              </a:rPr>
              <a:t>работа </a:t>
            </a:r>
            <a:r>
              <a:rPr lang="ru-RU" sz="1400" b="1" dirty="0">
                <a:latin typeface="Times New Roman" pitchFamily="18" charset="0"/>
                <a:cs typeface="Times New Roman" pitchFamily="18" charset="0"/>
              </a:rPr>
              <a:t>в </a:t>
            </a:r>
            <a:r>
              <a:rPr lang="ru-RU" sz="1400" b="1" dirty="0" smtClean="0">
                <a:latin typeface="Times New Roman" pitchFamily="18" charset="0"/>
                <a:cs typeface="Times New Roman" pitchFamily="18" charset="0"/>
              </a:rPr>
              <a:t>подгруппе </a:t>
            </a:r>
            <a:r>
              <a:rPr lang="ru-RU" sz="1400" dirty="0" smtClean="0">
                <a:latin typeface="Times New Roman" pitchFamily="18" charset="0"/>
                <a:cs typeface="Times New Roman" pitchFamily="18" charset="0"/>
              </a:rPr>
              <a:t>Дети</a:t>
            </a:r>
            <a:r>
              <a:rPr lang="ru-RU" sz="1400" b="1"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выбирают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детали и делают </a:t>
            </a:r>
            <a:r>
              <a:rPr lang="ru-RU" sz="1400" dirty="0" smtClean="0">
                <a:latin typeface="Times New Roman" pitchFamily="18" charset="0"/>
                <a:cs typeface="Times New Roman" pitchFamily="18" charset="0"/>
              </a:rPr>
              <a:t>часы-части суток </a:t>
            </a:r>
            <a:r>
              <a:rPr lang="ru-RU" sz="1400" dirty="0">
                <a:latin typeface="Times New Roman" pitchFamily="18" charset="0"/>
                <a:cs typeface="Times New Roman" pitchFamily="18" charset="0"/>
              </a:rPr>
              <a:t>В конце занятия обсуждаются все модели. </a:t>
            </a:r>
          </a:p>
        </p:txBody>
      </p:sp>
      <p:sp>
        <p:nvSpPr>
          <p:cNvPr id="12" name="Нижний колонтитул 6"/>
          <p:cNvSpPr>
            <a:spLocks noGrp="1"/>
          </p:cNvSpPr>
          <p:nvPr>
            <p:ph type="ftr" sz="quarter" idx="11"/>
          </p:nvPr>
        </p:nvSpPr>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smtClean="0">
              <a:solidFill>
                <a:srgbClr val="B5A788"/>
              </a:solidFill>
            </a:endParaRPr>
          </a:p>
        </p:txBody>
      </p:sp>
      <p:sp>
        <p:nvSpPr>
          <p:cNvPr id="64519" name="AutoShape 7"/>
          <p:cNvSpPr>
            <a:spLocks noChangeArrowheads="1"/>
          </p:cNvSpPr>
          <p:nvPr/>
        </p:nvSpPr>
        <p:spPr bwMode="auto">
          <a:xfrm>
            <a:off x="3132138" y="332656"/>
            <a:ext cx="3960812" cy="576064"/>
          </a:xfrm>
          <a:prstGeom prst="flowChartTerminator">
            <a:avLst/>
          </a:prstGeom>
          <a:solidFill>
            <a:schemeClr val="accent1">
              <a:lumMod val="20000"/>
              <a:lumOff val="8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smtClean="0">
                <a:solidFill>
                  <a:prstClr val="black"/>
                </a:solidFill>
                <a:latin typeface="Arial" charset="0"/>
              </a:rPr>
              <a:t>Основной этап</a:t>
            </a:r>
          </a:p>
        </p:txBody>
      </p:sp>
      <p:pic>
        <p:nvPicPr>
          <p:cNvPr id="4" name="Объект 3"/>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5038702" y="4869160"/>
            <a:ext cx="2917675" cy="1825714"/>
          </a:xfrm>
        </p:spPr>
      </p:pic>
      <p:pic>
        <p:nvPicPr>
          <p:cNvPr id="10" name="Объект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005064"/>
            <a:ext cx="3240360" cy="2376264"/>
          </a:xfrm>
          <a:prstGeom prst="rect">
            <a:avLst/>
          </a:prstGeom>
        </p:spPr>
      </p:pic>
    </p:spTree>
    <p:extLst>
      <p:ext uri="{BB962C8B-B14F-4D97-AF65-F5344CB8AC3E}">
        <p14:creationId xmlns:p14="http://schemas.microsoft.com/office/powerpoint/2010/main" val="2610788179"/>
      </p:ext>
    </p:extLst>
  </p:cSld>
  <p:clrMapOvr>
    <a:masterClrMapping/>
  </p:clrMapOvr>
  <p:transition>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a:gradFill>
        <a:effectLst/>
      </p:bgPr>
    </p:bg>
    <p:spTree>
      <p:nvGrpSpPr>
        <p:cNvPr id="1" name=""/>
        <p:cNvGrpSpPr/>
        <p:nvPr/>
      </p:nvGrpSpPr>
      <p:grpSpPr>
        <a:xfrm>
          <a:off x="0" y="0"/>
          <a:ext cx="0" cy="0"/>
          <a:chOff x="0" y="0"/>
          <a:chExt cx="0" cy="0"/>
        </a:xfrm>
      </p:grpSpPr>
      <p:sp>
        <p:nvSpPr>
          <p:cNvPr id="33794" name="Rectangle 3"/>
          <p:cNvSpPr>
            <a:spLocks noGrp="1" noChangeArrowheads="1"/>
          </p:cNvSpPr>
          <p:nvPr>
            <p:ph type="body" sz="half" idx="1"/>
          </p:nvPr>
        </p:nvSpPr>
        <p:spPr>
          <a:xfrm>
            <a:off x="1187450" y="1268413"/>
            <a:ext cx="3529013" cy="4537075"/>
          </a:xfrm>
        </p:spPr>
        <p:txBody>
          <a:bodyPr/>
          <a:lstStyle/>
          <a:p>
            <a:pPr>
              <a:buFontTx/>
              <a:buNone/>
            </a:pPr>
            <a:r>
              <a:rPr lang="ru-RU" sz="1400" b="1" dirty="0" smtClean="0">
                <a:latin typeface="Times New Roman" pitchFamily="18" charset="0"/>
              </a:rPr>
              <a:t>Подведение </a:t>
            </a:r>
            <a:r>
              <a:rPr lang="ru-RU" sz="1400" b="1" dirty="0">
                <a:latin typeface="Times New Roman" pitchFamily="18" charset="0"/>
              </a:rPr>
              <a:t>итогов.</a:t>
            </a:r>
          </a:p>
          <a:p>
            <a:pPr>
              <a:buFontTx/>
              <a:buNone/>
            </a:pPr>
            <a:r>
              <a:rPr lang="ru-RU" sz="1400" dirty="0">
                <a:latin typeface="Times New Roman" pitchFamily="18" charset="0"/>
              </a:rPr>
              <a:t>- Ребята , что сегодня нового мы узнали?(ответы детей). Правильно. Время можно измерять не только по часам, но и по временам года и частям суток.</a:t>
            </a:r>
          </a:p>
          <a:p>
            <a:pPr>
              <a:buFontTx/>
              <a:buNone/>
            </a:pPr>
            <a:r>
              <a:rPr lang="ru-RU" sz="1400" dirty="0" smtClean="0">
                <a:latin typeface="Times New Roman" pitchFamily="18" charset="0"/>
              </a:rPr>
              <a:t> -А что мы научились сегодня делать?(ответы детей). </a:t>
            </a:r>
            <a:endParaRPr lang="ru-RU" sz="1400" dirty="0">
              <a:latin typeface="Times New Roman" pitchFamily="18" charset="0"/>
            </a:endParaRPr>
          </a:p>
          <a:p>
            <a:pPr>
              <a:buFontTx/>
              <a:buNone/>
            </a:pPr>
            <a:r>
              <a:rPr lang="ru-RU" sz="1400" dirty="0">
                <a:latin typeface="Times New Roman" pitchFamily="18" charset="0"/>
              </a:rPr>
              <a:t>Мы научились делать часы по временам года и частям суток</a:t>
            </a:r>
            <a:r>
              <a:rPr lang="ru-RU" sz="1400" dirty="0" smtClean="0">
                <a:latin typeface="Times New Roman" pitchFamily="18" charset="0"/>
              </a:rPr>
              <a:t>.</a:t>
            </a:r>
          </a:p>
          <a:p>
            <a:pPr>
              <a:buFontTx/>
              <a:buNone/>
            </a:pPr>
            <a:r>
              <a:rPr lang="ru-RU" sz="1400" dirty="0" smtClean="0">
                <a:latin typeface="Times New Roman" pitchFamily="18" charset="0"/>
              </a:rPr>
              <a:t>А еще мы сумели помочь Незнайке в затруднительной ситуации</a:t>
            </a:r>
            <a:endParaRPr lang="ru-RU" sz="1400" dirty="0">
              <a:latin typeface="Times New Roman" pitchFamily="18" charset="0"/>
            </a:endParaRPr>
          </a:p>
          <a:p>
            <a:pPr>
              <a:buFontTx/>
              <a:buNone/>
            </a:pPr>
            <a:endParaRPr lang="ru-RU" sz="1400" dirty="0" smtClean="0">
              <a:latin typeface="Times New Roman" pitchFamily="18" charset="0"/>
            </a:endParaRPr>
          </a:p>
        </p:txBody>
      </p:sp>
      <p:sp>
        <p:nvSpPr>
          <p:cNvPr id="9" name="Нижний колонтитул 6"/>
          <p:cNvSpPr>
            <a:spLocks noGrp="1"/>
          </p:cNvSpPr>
          <p:nvPr>
            <p:ph type="ftr" sz="quarter" idx="11"/>
          </p:nvPr>
        </p:nvSpPr>
        <p:spPr bwMode="auto">
          <a:xfrm flipV="1">
            <a:off x="3124200" y="6721475"/>
            <a:ext cx="2895600" cy="13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mtClean="0">
                <a:solidFill>
                  <a:srgbClr val="B5A788"/>
                </a:solidFill>
              </a:rPr>
              <a:t>ь</a:t>
            </a:r>
          </a:p>
        </p:txBody>
      </p:sp>
      <p:sp>
        <p:nvSpPr>
          <p:cNvPr id="52230" name="AutoShape 6"/>
          <p:cNvSpPr>
            <a:spLocks noChangeArrowheads="1"/>
          </p:cNvSpPr>
          <p:nvPr/>
        </p:nvSpPr>
        <p:spPr bwMode="auto">
          <a:xfrm>
            <a:off x="3059113" y="836613"/>
            <a:ext cx="4176712" cy="360362"/>
          </a:xfrm>
          <a:prstGeom prst="flowChartTerminator">
            <a:avLst/>
          </a:prstGeom>
          <a:solidFill>
            <a:schemeClr val="accent2">
              <a:lumMod val="60000"/>
              <a:lumOff val="40000"/>
            </a:schemeClr>
          </a:solidFill>
          <a:ln w="9525" algn="ctr">
            <a:solidFill>
              <a:schemeClr val="tx1"/>
            </a:solidFill>
            <a:miter lim="800000"/>
            <a:headEnd/>
            <a:tailEnd/>
          </a:ln>
          <a:effectLst/>
        </p:spPr>
        <p:txBody>
          <a:bodyPr wrap="none" anchor="ctr"/>
          <a:lstStyle/>
          <a:p>
            <a:pPr algn="ctr" fontAlgn="base">
              <a:spcBef>
                <a:spcPct val="0"/>
              </a:spcBef>
              <a:spcAft>
                <a:spcPct val="0"/>
              </a:spcAft>
            </a:pPr>
            <a:r>
              <a:rPr lang="ru-RU" sz="2400" i="1" smtClean="0">
                <a:solidFill>
                  <a:prstClr val="black"/>
                </a:solidFill>
                <a:latin typeface="Arial" charset="0"/>
              </a:rPr>
              <a:t>Заключительный этап</a:t>
            </a:r>
          </a:p>
        </p:txBody>
      </p:sp>
      <p:sp>
        <p:nvSpPr>
          <p:cNvPr id="2" name="Объект 1"/>
          <p:cNvSpPr>
            <a:spLocks noGrp="1"/>
          </p:cNvSpPr>
          <p:nvPr>
            <p:ph sz="quarter" idx="2"/>
          </p:nvPr>
        </p:nvSpPr>
        <p:spPr/>
        <p:txBody>
          <a:bodyPr/>
          <a:lstStyle/>
          <a:p>
            <a:endParaRPr lang="ru-RU"/>
          </a:p>
        </p:txBody>
      </p:sp>
      <p:pic>
        <p:nvPicPr>
          <p:cNvPr id="8"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556792"/>
            <a:ext cx="4032448" cy="2160240"/>
          </a:xfrm>
          <a:prstGeom prst="rect">
            <a:avLst/>
          </a:prstGeom>
        </p:spPr>
      </p:pic>
      <p:pic>
        <p:nvPicPr>
          <p:cNvPr id="6146" name="Picture 2" descr="C:\Documents and Settings\1\Мои документы\Мои рисунки\Фото с занятия\IMG_20160325_100315.jpg"/>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149080"/>
            <a:ext cx="3431437" cy="24035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424" y="4221088"/>
            <a:ext cx="3928654" cy="235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364266"/>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1512168"/>
          </a:xfrm>
        </p:spPr>
        <p:txBody>
          <a:bodyPr>
            <a:normAutofit fontScale="90000"/>
          </a:bodyPr>
          <a:lstStyle/>
          <a:p>
            <a:pPr algn="ctr"/>
            <a:r>
              <a:rPr lang="ru-RU" dirty="0"/>
              <a:t>Успехов Вам, коллеги,</a:t>
            </a:r>
            <a:br>
              <a:rPr lang="ru-RU" dirty="0"/>
            </a:br>
            <a:r>
              <a:rPr lang="ru-RU" dirty="0"/>
              <a:t> в работе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3402" y="4797152"/>
            <a:ext cx="1048603" cy="101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237528"/>
            <a:ext cx="3353420" cy="242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158986"/>
            <a:ext cx="3200400" cy="2494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933056"/>
            <a:ext cx="3200400" cy="265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572513"/>
            <a:ext cx="4395787"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72514"/>
            <a:ext cx="3353420" cy="312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599" y="3418770"/>
            <a:ext cx="4395787"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2780928"/>
            <a:ext cx="4176464" cy="275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9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692696"/>
            <a:ext cx="7772400" cy="432048"/>
          </a:xfrm>
        </p:spPr>
        <p:txBody>
          <a:bodyPr/>
          <a:lstStyle/>
          <a:p>
            <a:pPr algn="ctr"/>
            <a:r>
              <a:rPr lang="ru-RU" sz="2800" dirty="0" smtClean="0">
                <a:latin typeface="Times New Roman" pitchFamily="18" charset="0"/>
                <a:cs typeface="Times New Roman" pitchFamily="18" charset="0"/>
              </a:rPr>
              <a:t>АКТУАЛЬНОСТЬ</a:t>
            </a:r>
            <a:endParaRPr lang="ru-RU" sz="2800" dirty="0">
              <a:latin typeface="Times New Roman" pitchFamily="18" charset="0"/>
              <a:cs typeface="Times New Roman" pitchFamily="18" charset="0"/>
            </a:endParaRPr>
          </a:p>
        </p:txBody>
      </p:sp>
      <p:sp>
        <p:nvSpPr>
          <p:cNvPr id="8" name="Текст 7"/>
          <p:cNvSpPr>
            <a:spLocks noGrp="1"/>
          </p:cNvSpPr>
          <p:nvPr>
            <p:ph type="body" idx="1"/>
          </p:nvPr>
        </p:nvSpPr>
        <p:spPr>
          <a:xfrm>
            <a:off x="539552" y="1340768"/>
            <a:ext cx="8208912" cy="5337855"/>
          </a:xfrm>
        </p:spPr>
        <p:txBody>
          <a:bodyPr>
            <a:noAutofit/>
          </a:bodyPr>
          <a:lstStyle/>
          <a:p>
            <a:endParaRPr lang="ru-RU" sz="1600" b="1" dirty="0">
              <a:latin typeface="Times New Roman" pitchFamily="18" charset="0"/>
              <a:cs typeface="Times New Roman" pitchFamily="18" charset="0"/>
            </a:endParaRPr>
          </a:p>
          <a:p>
            <a:r>
              <a:rPr lang="ru-RU" sz="1800" dirty="0">
                <a:latin typeface="Times New Roman" pitchFamily="18" charset="0"/>
                <a:cs typeface="Times New Roman" pitchFamily="18" charset="0"/>
              </a:rPr>
              <a:t>Дошкольное образование находится на новом </a:t>
            </a:r>
            <a:r>
              <a:rPr lang="ru-RU" sz="1800" dirty="0" smtClean="0">
                <a:latin typeface="Times New Roman" pitchFamily="18" charset="0"/>
                <a:cs typeface="Times New Roman" pitchFamily="18" charset="0"/>
              </a:rPr>
              <a:t>этапе  развития</a:t>
            </a:r>
            <a:r>
              <a:rPr lang="ru-RU" sz="1800" dirty="0">
                <a:latin typeface="Times New Roman" pitchFamily="18" charset="0"/>
                <a:cs typeface="Times New Roman" pitchFamily="18" charset="0"/>
              </a:rPr>
              <a:t>. Перед ним стоит множество сложных </a:t>
            </a:r>
            <a:r>
              <a:rPr lang="ru-RU" sz="1800" dirty="0" smtClean="0">
                <a:latin typeface="Times New Roman" pitchFamily="18" charset="0"/>
                <a:cs typeface="Times New Roman" pitchFamily="18" charset="0"/>
              </a:rPr>
              <a:t>проблем: обеспечение </a:t>
            </a:r>
            <a:r>
              <a:rPr lang="ru-RU" sz="1800" dirty="0">
                <a:latin typeface="Times New Roman" pitchFamily="18" charset="0"/>
                <a:cs typeface="Times New Roman" pitchFamily="18" charset="0"/>
              </a:rPr>
              <a:t>современного качества дошкольного</a:t>
            </a:r>
          </a:p>
          <a:p>
            <a:r>
              <a:rPr lang="ru-RU" sz="1800" dirty="0">
                <a:latin typeface="Times New Roman" pitchFamily="18" charset="0"/>
                <a:cs typeface="Times New Roman" pitchFamily="18" charset="0"/>
              </a:rPr>
              <a:t>образования, повышение ответственности за </a:t>
            </a:r>
            <a:r>
              <a:rPr lang="ru-RU" sz="1800" dirty="0" smtClean="0">
                <a:latin typeface="Times New Roman" pitchFamily="18" charset="0"/>
                <a:cs typeface="Times New Roman" pitchFamily="18" charset="0"/>
              </a:rPr>
              <a:t>полноценное  развитие </a:t>
            </a:r>
            <a:r>
              <a:rPr lang="ru-RU" sz="1800" dirty="0">
                <a:latin typeface="Times New Roman" pitchFamily="18" charset="0"/>
                <a:cs typeface="Times New Roman" pitchFamily="18" charset="0"/>
              </a:rPr>
              <a:t>и </a:t>
            </a:r>
            <a:r>
              <a:rPr lang="ru-RU" sz="1800" dirty="0" smtClean="0">
                <a:latin typeface="Times New Roman" pitchFamily="18" charset="0"/>
                <a:cs typeface="Times New Roman" pitchFamily="18" charset="0"/>
              </a:rPr>
              <a:t>эмоциональное </a:t>
            </a:r>
            <a:r>
              <a:rPr lang="ru-RU" sz="1800" dirty="0">
                <a:latin typeface="Times New Roman" pitchFamily="18" charset="0"/>
                <a:cs typeface="Times New Roman" pitchFamily="18" charset="0"/>
              </a:rPr>
              <a:t>благополучие каждого ребёнка.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В свете </a:t>
            </a:r>
            <a:r>
              <a:rPr lang="ru-RU" sz="1800" dirty="0">
                <a:latin typeface="Times New Roman" pitchFamily="18" charset="0"/>
                <a:cs typeface="Times New Roman" pitchFamily="18" charset="0"/>
              </a:rPr>
              <a:t>требований ФГОС ДО перед педагогами стоит одна из</a:t>
            </a:r>
          </a:p>
          <a:p>
            <a:r>
              <a:rPr lang="ru-RU" sz="1800" dirty="0">
                <a:latin typeface="Times New Roman" pitchFamily="18" charset="0"/>
                <a:cs typeface="Times New Roman" pitchFamily="18" charset="0"/>
              </a:rPr>
              <a:t>главных задач </a:t>
            </a:r>
            <a:r>
              <a:rPr lang="ru-RU" sz="1800" dirty="0" smtClean="0">
                <a:latin typeface="Times New Roman" pitchFamily="18" charset="0"/>
                <a:cs typeface="Times New Roman" pitchFamily="18" charset="0"/>
              </a:rPr>
              <a:t>- «создание  </a:t>
            </a:r>
            <a:r>
              <a:rPr lang="ru-RU" sz="1800" dirty="0">
                <a:latin typeface="Times New Roman" pitchFamily="18" charset="0"/>
                <a:cs typeface="Times New Roman" pitchFamily="18" charset="0"/>
              </a:rPr>
              <a:t>благоприятных условий развития детей  в соответствии с их возрастными и индивидуальными  особенностями и склонностями, развитие </a:t>
            </a:r>
            <a:r>
              <a:rPr lang="ru-RU" sz="1800" dirty="0" smtClean="0">
                <a:latin typeface="Times New Roman" pitchFamily="18" charset="0"/>
                <a:cs typeface="Times New Roman" pitchFamily="18" charset="0"/>
              </a:rPr>
              <a:t>способностей  </a:t>
            </a:r>
            <a:r>
              <a:rPr lang="ru-RU" sz="1800" dirty="0">
                <a:latin typeface="Times New Roman" pitchFamily="18" charset="0"/>
                <a:cs typeface="Times New Roman" pitchFamily="18" charset="0"/>
              </a:rPr>
              <a:t>и  творческого потенциала каждого ребенка как субъекта </a:t>
            </a:r>
            <a:endParaRPr lang="ru-RU" sz="1800" dirty="0" smtClean="0">
              <a:latin typeface="Times New Roman" pitchFamily="18" charset="0"/>
              <a:cs typeface="Times New Roman" pitchFamily="18" charset="0"/>
            </a:endParaRPr>
          </a:p>
          <a:p>
            <a:r>
              <a:rPr lang="ru-RU" sz="1800" dirty="0" smtClean="0">
                <a:latin typeface="Times New Roman" pitchFamily="18" charset="0"/>
                <a:cs typeface="Times New Roman" pitchFamily="18" charset="0"/>
              </a:rPr>
              <a:t>отношений с  самим собой, другими детьми, взрослыми  и миром».</a:t>
            </a:r>
          </a:p>
          <a:p>
            <a:r>
              <a:rPr lang="ru-RU" sz="1800" dirty="0" smtClean="0">
                <a:latin typeface="Times New Roman" pitchFamily="18" charset="0"/>
                <a:cs typeface="Times New Roman" pitchFamily="18" charset="0"/>
              </a:rPr>
              <a:t>В </a:t>
            </a:r>
            <a:r>
              <a:rPr lang="ru-RU" sz="1800" dirty="0">
                <a:latin typeface="Times New Roman" pitchFamily="18" charset="0"/>
                <a:cs typeface="Times New Roman" pitchFamily="18" charset="0"/>
              </a:rPr>
              <a:t>законодательных и нормативно-правовых документах, принятых в последние годы  подчеркивается, что стратегической задачей образования в России является конструирование таких образовательных систем, в условиях которых ребенок получал бы запас нравственных, интеллектуальных, гражданских сил, необходимых для того, </a:t>
            </a:r>
            <a:r>
              <a:rPr lang="ru-RU" sz="1800" dirty="0" smtClean="0">
                <a:latin typeface="Times New Roman" pitchFamily="18" charset="0"/>
                <a:cs typeface="Times New Roman" pitchFamily="18" charset="0"/>
              </a:rPr>
              <a:t>чтобы  </a:t>
            </a:r>
            <a:r>
              <a:rPr lang="ru-RU" sz="1800" dirty="0">
                <a:latin typeface="Times New Roman" pitchFamily="18" charset="0"/>
                <a:cs typeface="Times New Roman" pitchFamily="18" charset="0"/>
              </a:rPr>
              <a:t>адаптироваться и  быть готовым действовать в нашем динамично </a:t>
            </a:r>
            <a:r>
              <a:rPr lang="ru-RU" sz="1800" dirty="0" smtClean="0">
                <a:latin typeface="Times New Roman" pitchFamily="18" charset="0"/>
                <a:cs typeface="Times New Roman" pitchFamily="18" charset="0"/>
              </a:rPr>
              <a:t> изменяющемся </a:t>
            </a:r>
            <a:r>
              <a:rPr lang="ru-RU" sz="1800" dirty="0">
                <a:latin typeface="Times New Roman" pitchFamily="18" charset="0"/>
                <a:cs typeface="Times New Roman" pitchFamily="18" charset="0"/>
              </a:rPr>
              <a:t>мире</a:t>
            </a:r>
            <a:r>
              <a:rPr lang="ru-RU" sz="1800" dirty="0" smtClean="0">
                <a:latin typeface="Times New Roman" pitchFamily="18" charset="0"/>
                <a:cs typeface="Times New Roman" pitchFamily="18" charset="0"/>
              </a:rPr>
              <a:t>.</a:t>
            </a:r>
          </a:p>
          <a:p>
            <a:r>
              <a:rPr lang="ru-RU"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376542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720080"/>
          </a:xfrm>
        </p:spPr>
        <p:txBody>
          <a:bodyPr>
            <a:normAutofit fontScale="90000"/>
          </a:bodyPr>
          <a:lstStyle/>
          <a:p>
            <a:r>
              <a:rPr lang="ru-RU" sz="2400" dirty="0">
                <a:latin typeface="Times New Roman" pitchFamily="18" charset="0"/>
                <a:cs typeface="Times New Roman" pitchFamily="18" charset="0"/>
              </a:rPr>
              <a:t>"Нет ничего проще, чем изучать то, что интересно", - эти слова приписывают известному ученому Альберту </a:t>
            </a:r>
            <a:r>
              <a:rPr lang="ru-RU" sz="2400" dirty="0" smtClean="0">
                <a:latin typeface="Times New Roman" pitchFamily="18" charset="0"/>
                <a:cs typeface="Times New Roman" pitchFamily="18" charset="0"/>
              </a:rPr>
              <a:t>Эйнштейну</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457200" y="1772816"/>
            <a:ext cx="8229600" cy="4551784"/>
          </a:xfrm>
        </p:spPr>
        <p:txBody>
          <a:bodyPr>
            <a:normAutofit/>
          </a:bodyPr>
          <a:lstStyle/>
          <a:p>
            <a:pPr marL="0" indent="0">
              <a:buNone/>
            </a:pPr>
            <a:r>
              <a:rPr lang="ru-RU" sz="1800" dirty="0" smtClean="0">
                <a:latin typeface="Times New Roman" pitchFamily="18" charset="0"/>
                <a:cs typeface="Times New Roman" pitchFamily="18" charset="0"/>
              </a:rPr>
              <a:t>Многолетний </a:t>
            </a:r>
            <a:r>
              <a:rPr lang="ru-RU" sz="1800" dirty="0">
                <a:latin typeface="Times New Roman" pitchFamily="18" charset="0"/>
                <a:cs typeface="Times New Roman" pitchFamily="18" charset="0"/>
              </a:rPr>
              <a:t>исследовательский опыт показал, что ребенок, овладев всеми мыслительными операциями по сохранению творческого продукта, успешно адаптируется к школе вне зависимости от системы обучения. Он умеет и хочет сам учиться. У него высокий уровень познавательной активности, ярко выраженное творческое </a:t>
            </a:r>
            <a:r>
              <a:rPr lang="ru-RU" sz="1800" dirty="0" smtClean="0">
                <a:latin typeface="Times New Roman" pitchFamily="18" charset="0"/>
                <a:cs typeface="Times New Roman" pitchFamily="18" charset="0"/>
              </a:rPr>
              <a:t>мышление.                                                                                                                                                                                                                               Среди современных инноваций в дошкольном образовании имеются те методики и технологии, которые не только результативны в воспитании творческой личности, но и увлекательны.</a:t>
            </a:r>
          </a:p>
          <a:p>
            <a:pPr marL="0" indent="0">
              <a:buNone/>
            </a:pPr>
            <a:r>
              <a:rPr lang="ru-RU" sz="1800" dirty="0" smtClean="0">
                <a:latin typeface="Times New Roman" pitchFamily="18" charset="0"/>
                <a:ea typeface="Calibri"/>
                <a:cs typeface="Times New Roman" pitchFamily="18" charset="0"/>
              </a:rPr>
              <a:t>Одной </a:t>
            </a:r>
            <a:r>
              <a:rPr lang="ru-RU" sz="1800" dirty="0">
                <a:latin typeface="Times New Roman" pitchFamily="18" charset="0"/>
                <a:ea typeface="Calibri"/>
                <a:cs typeface="Times New Roman" pitchFamily="18" charset="0"/>
              </a:rPr>
              <a:t>из таких эффективных технологий в этом направлении, является технология ТРИЗ</a:t>
            </a:r>
            <a:r>
              <a:rPr lang="ru-RU" sz="1800" dirty="0" smtClean="0">
                <a:latin typeface="Times New Roman" pitchFamily="18" charset="0"/>
                <a:ea typeface="Calibri"/>
                <a:cs typeface="Times New Roman" pitchFamily="18" charset="0"/>
              </a:rPr>
              <a:t>.</a:t>
            </a:r>
          </a:p>
          <a:p>
            <a:pPr marL="0" indent="0">
              <a:buNone/>
            </a:pPr>
            <a:endParaRPr lang="ru-RU" sz="1800" dirty="0">
              <a:latin typeface="Times New Roman" pitchFamily="18" charset="0"/>
              <a:ea typeface="Calibri"/>
              <a:cs typeface="Times New Roman" pitchFamily="18" charset="0"/>
            </a:endParaRPr>
          </a:p>
          <a:p>
            <a:pPr marL="0" indent="0">
              <a:buNone/>
            </a:pPr>
            <a:r>
              <a:rPr lang="ru-RU" sz="1400" dirty="0" smtClean="0">
                <a:latin typeface="Times New Roman" pitchFamily="18" charset="0"/>
                <a:ea typeface="Calibri"/>
                <a:cs typeface="Times New Roman" pitchFamily="18" charset="0"/>
              </a:rPr>
              <a:t>                                                                                                                                                                                                                                      </a:t>
            </a:r>
            <a:endParaRPr lang="ru-RU" sz="1400" dirty="0" smtClean="0">
              <a:latin typeface="Times New Roman" pitchFamily="18" charset="0"/>
              <a:cs typeface="Times New Roman" pitchFamily="18" charset="0"/>
            </a:endParaRPr>
          </a:p>
          <a:p>
            <a:pPr marL="0" indent="0">
              <a:buNone/>
            </a:pPr>
            <a:endParaRPr lang="ru-RU"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509120"/>
            <a:ext cx="38884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60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81201" y="908720"/>
            <a:ext cx="8229600" cy="648072"/>
          </a:xfrm>
        </p:spPr>
        <p:txBody>
          <a:bodyPr>
            <a:normAutofit/>
          </a:bodyPr>
          <a:lstStyle/>
          <a:p>
            <a:pPr algn="ctr"/>
            <a:r>
              <a:rPr lang="ru-RU" sz="2800" b="1" dirty="0" smtClean="0">
                <a:latin typeface="Times New Roman" pitchFamily="18" charset="0"/>
                <a:cs typeface="Times New Roman" pitchFamily="18" charset="0"/>
              </a:rPr>
              <a:t>ТРИЗ-педагогика- это</a:t>
            </a:r>
            <a:endParaRPr lang="ru-RU" sz="2800" b="1" dirty="0">
              <a:latin typeface="Times New Roman" pitchFamily="18" charset="0"/>
              <a:cs typeface="Times New Roman"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435356169"/>
              </p:ext>
            </p:extLst>
          </p:nvPr>
        </p:nvGraphicFramePr>
        <p:xfrm>
          <a:off x="467544" y="1844824"/>
          <a:ext cx="8229600" cy="4032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475" y="980728"/>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875" y="1133128"/>
            <a:ext cx="108012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2361" y="5729707"/>
            <a:ext cx="93610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04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432048"/>
          </a:xfrm>
        </p:spPr>
        <p:txBody>
          <a:bodyPr>
            <a:normAutofit fontScale="90000"/>
          </a:bodyPr>
          <a:lstStyle/>
          <a:p>
            <a:pPr algn="ctr"/>
            <a:r>
              <a:rPr lang="ru-RU" sz="2800" b="1" dirty="0" smtClean="0">
                <a:latin typeface="Times New Roman" pitchFamily="18" charset="0"/>
                <a:cs typeface="Times New Roman" pitchFamily="18" charset="0"/>
              </a:rPr>
              <a:t>ОСОБЕННОСТИ ТРИЗ-ПЕДАГОГИКИ</a:t>
            </a:r>
            <a:endParaRPr lang="ru-RU" sz="2800" b="1" dirty="0">
              <a:latin typeface="Times New Roman" pitchFamily="18" charset="0"/>
              <a:cs typeface="Times New Roman" pitchFamily="18" charset="0"/>
            </a:endParaRPr>
          </a:p>
        </p:txBody>
      </p:sp>
      <p:graphicFrame>
        <p:nvGraphicFramePr>
          <p:cNvPr id="10" name="Объект 9"/>
          <p:cNvGraphicFramePr>
            <a:graphicFrameLocks noGrp="1"/>
          </p:cNvGraphicFramePr>
          <p:nvPr>
            <p:ph idx="1"/>
            <p:extLst>
              <p:ext uri="{D42A27DB-BD31-4B8C-83A1-F6EECF244321}">
                <p14:modId xmlns:p14="http://schemas.microsoft.com/office/powerpoint/2010/main" val="228130167"/>
              </p:ext>
            </p:extLst>
          </p:nvPr>
        </p:nvGraphicFramePr>
        <p:xfrm>
          <a:off x="467544" y="1340768"/>
          <a:ext cx="8229600" cy="5228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221088"/>
            <a:ext cx="1938337"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41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08720"/>
            <a:ext cx="8229600" cy="1008112"/>
          </a:xfrm>
        </p:spPr>
        <p:txBody>
          <a:bodyPr>
            <a:normAutofit/>
          </a:bodyPr>
          <a:lstStyle/>
          <a:p>
            <a:pPr algn="ctr"/>
            <a:r>
              <a:rPr lang="ru-RU" sz="2800" dirty="0" smtClean="0">
                <a:latin typeface="Times New Roman" pitchFamily="18" charset="0"/>
                <a:cs typeface="Times New Roman" pitchFamily="18" charset="0"/>
              </a:rPr>
              <a:t>Основные задачи </a:t>
            </a:r>
            <a:r>
              <a:rPr lang="ru-RU" sz="2800" dirty="0" err="1" smtClean="0">
                <a:latin typeface="Times New Roman" pitchFamily="18" charset="0"/>
                <a:cs typeface="Times New Roman" pitchFamily="18" charset="0"/>
              </a:rPr>
              <a:t>использованияТРИЗ</a:t>
            </a:r>
            <a:endParaRPr lang="ru-RU" sz="2800"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22867709"/>
              </p:ext>
            </p:extLst>
          </p:nvPr>
        </p:nvGraphicFramePr>
        <p:xfrm>
          <a:off x="179512" y="2132856"/>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551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7200" y="1935480"/>
            <a:ext cx="8229600" cy="4661872"/>
          </a:xfrm>
        </p:spPr>
        <p:txBody>
          <a:bodyPr/>
          <a:lstStyle/>
          <a:p>
            <a:endParaRPr lang="ru-RU"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55" y="901282"/>
            <a:ext cx="835292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4365104"/>
            <a:ext cx="208823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93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836712"/>
            <a:ext cx="6984776" cy="648072"/>
          </a:xfrm>
        </p:spPr>
        <p:txBody>
          <a:bodyPr>
            <a:normAutofit/>
          </a:bodyPr>
          <a:lstStyle/>
          <a:p>
            <a:pPr algn="ctr"/>
            <a:r>
              <a:rPr lang="ru-RU" sz="28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КАК  ПРИМЕНЯТЬ ТРИЗ</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395536" y="1484784"/>
            <a:ext cx="8229600" cy="5199856"/>
          </a:xfrm>
        </p:spPr>
        <p:txBody>
          <a:bodyPr>
            <a:normAutofit/>
          </a:bodyPr>
          <a:lstStyle/>
          <a:p>
            <a:pPr marL="0" indent="0">
              <a:buNone/>
            </a:pPr>
            <a:endParaRPr lang="ru-RU" sz="1600" dirty="0" smtClean="0"/>
          </a:p>
          <a:p>
            <a:pPr marL="0" indent="0">
              <a:buNone/>
            </a:pPr>
            <a:r>
              <a:rPr lang="ru-RU" sz="1600" dirty="0" smtClean="0"/>
              <a:t>В </a:t>
            </a:r>
            <a:r>
              <a:rPr lang="ru-RU" sz="1600" dirty="0"/>
              <a:t>дошкольном возрасте процесс познания у ребенка происходит эмоционально-практическим путем. Каждый дошкольник – маленький исследователь, с радостью и удивлением открывающий для себя окружающий мир. Ребенок стремится к активной деятельности, и важно  способствовать его дальнейшему развитию. Чем полнее и разнообразнее детская деятельность, чем более она значима для ребенка и отвечает его природе, тем успешнее идет его развитие, реализуются потенциальные возможности и первые творческие проявления.</a:t>
            </a:r>
          </a:p>
          <a:p>
            <a:pPr marL="0" indent="0">
              <a:buNone/>
            </a:pPr>
            <a:r>
              <a:rPr lang="ru-RU" sz="1600" dirty="0" smtClean="0"/>
              <a:t>    Поэтому </a:t>
            </a:r>
            <a:r>
              <a:rPr lang="ru-RU" sz="1600" dirty="0"/>
              <a:t>важной особенностью считаю применение методов и приемов ТРИЗ-РТВ в процессе ознакомления дошкольников с окружающим миром. В этом случае воплощается в жизнь две цели: ознакомление ребенка с окружающим миром, окружающей действительностью и развитие творческих способностей: мышления, воображения и речи ребенка дошкольного возраста, умения ребенка вести себя в постоянно изменяющемся окружающем  мире, решать, сначала </a:t>
            </a:r>
            <a:endParaRPr lang="ru-RU" sz="1600" dirty="0" smtClean="0"/>
          </a:p>
          <a:p>
            <a:pPr marL="0" indent="0">
              <a:buNone/>
            </a:pPr>
            <a:r>
              <a:rPr lang="ru-RU" sz="1600" dirty="0" smtClean="0"/>
              <a:t>сказочные</a:t>
            </a:r>
            <a:r>
              <a:rPr lang="ru-RU" sz="1600" dirty="0"/>
              <a:t>, а затем и жизненные проблемы, находить выход из</a:t>
            </a:r>
            <a:r>
              <a:rPr lang="ru-RU" sz="1600" dirty="0" smtClean="0"/>
              <a:t>,</a:t>
            </a:r>
          </a:p>
          <a:p>
            <a:pPr marL="0" indent="0">
              <a:buNone/>
            </a:pPr>
            <a:r>
              <a:rPr lang="ru-RU" sz="1600" dirty="0" smtClean="0"/>
              <a:t> </a:t>
            </a:r>
            <a:r>
              <a:rPr lang="ru-RU" sz="1600" dirty="0"/>
              <a:t>казалось бы, </a:t>
            </a:r>
            <a:r>
              <a:rPr lang="ru-RU" sz="1600" dirty="0" smtClean="0"/>
              <a:t>безвыходных </a:t>
            </a:r>
            <a:r>
              <a:rPr lang="ru-RU" sz="1600" dirty="0"/>
              <a:t>ситуаций.</a:t>
            </a:r>
          </a:p>
          <a:p>
            <a:endParaRPr lang="ru-RU" dirty="0"/>
          </a:p>
        </p:txBody>
      </p:sp>
      <p:pic>
        <p:nvPicPr>
          <p:cNvPr id="4" name="Рисунок 3" descr="http://znanie.podelise.ru/tw_files/26801/d-26800973/7z-docs/4_html_m2373d13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797152"/>
            <a:ext cx="2400300" cy="1800225"/>
          </a:xfrm>
          <a:prstGeom prst="rect">
            <a:avLst/>
          </a:prstGeom>
          <a:noFill/>
          <a:ln>
            <a:noFill/>
          </a:ln>
        </p:spPr>
      </p:pic>
    </p:spTree>
    <p:extLst>
      <p:ext uri="{BB962C8B-B14F-4D97-AF65-F5344CB8AC3E}">
        <p14:creationId xmlns:p14="http://schemas.microsoft.com/office/powerpoint/2010/main" val="3904627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4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5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6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7_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1840</TotalTime>
  <Words>2779</Words>
  <Application>Microsoft Office PowerPoint</Application>
  <PresentationFormat>Экран (4:3)</PresentationFormat>
  <Paragraphs>247</Paragraphs>
  <Slides>29</Slides>
  <Notes>0</Notes>
  <HiddenSlides>0</HiddenSlides>
  <MMClips>0</MMClips>
  <ScaleCrop>false</ScaleCrop>
  <HeadingPairs>
    <vt:vector size="4" baseType="variant">
      <vt:variant>
        <vt:lpstr>Тема</vt:lpstr>
      </vt:variant>
      <vt:variant>
        <vt:i4>8</vt:i4>
      </vt:variant>
      <vt:variant>
        <vt:lpstr>Заголовки слайдов</vt:lpstr>
      </vt:variant>
      <vt:variant>
        <vt:i4>29</vt:i4>
      </vt:variant>
    </vt:vector>
  </HeadingPairs>
  <TitlesOfParts>
    <vt:vector size="37" baseType="lpstr">
      <vt:lpstr>Поток</vt:lpstr>
      <vt:lpstr>1_Солнцестояние</vt:lpstr>
      <vt:lpstr>Солнцестояние</vt:lpstr>
      <vt:lpstr>2_Солнцестояние</vt:lpstr>
      <vt:lpstr>4_Солнцестояние</vt:lpstr>
      <vt:lpstr>5_Солнцестояние</vt:lpstr>
      <vt:lpstr>6_Солнцестояние</vt:lpstr>
      <vt:lpstr>7_Солнцестояние</vt:lpstr>
      <vt:lpstr>  </vt:lpstr>
      <vt:lpstr>Презентация PowerPoint</vt:lpstr>
      <vt:lpstr>АКТУАЛЬНОСТЬ</vt:lpstr>
      <vt:lpstr>"Нет ничего проще, чем изучать то, что интересно", - эти слова приписывают известному ученому Альберту Эйнштейну</vt:lpstr>
      <vt:lpstr>ТРИЗ-педагогика- это</vt:lpstr>
      <vt:lpstr>ОСОБЕННОСТИ ТРИЗ-ПЕДАГОГИКИ</vt:lpstr>
      <vt:lpstr>Основные задачи использованияТРИЗ</vt:lpstr>
      <vt:lpstr>Презентация PowerPoint</vt:lpstr>
      <vt:lpstr>  КАК  ПРИМЕНЯТЬ ТРИЗ</vt:lpstr>
      <vt:lpstr>  Условия реализации  методов ТРИЗа.</vt:lpstr>
      <vt:lpstr>АЛГОРИТМ РЕШЕНИЯ ИЗОБРЕТАТЕЛЬСКИХ ЗАДАЧ</vt:lpstr>
      <vt:lpstr>МЕТОДЫ И ПРИЕМЫ ТРИЗа</vt:lpstr>
      <vt:lpstr>ЭТАПЫ</vt:lpstr>
      <vt:lpstr>       Находить противоречия и научиться  их формулировать </vt:lpstr>
      <vt:lpstr>МЕТОДЫ</vt:lpstr>
      <vt:lpstr>Второй этап</vt:lpstr>
      <vt:lpstr>:  Приемы фантазирования</vt:lpstr>
      <vt:lpstr>СКАЗКИ НАОБОРОТ</vt:lpstr>
      <vt:lpstr>Занятие по ознакомлению с окружающим миром с элементами ТРИЗ (Системный лифт) в средней группе.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Успехов Вам, коллеги,  в работе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85</cp:revision>
  <dcterms:created xsi:type="dcterms:W3CDTF">2016-03-24T15:20:45Z</dcterms:created>
  <dcterms:modified xsi:type="dcterms:W3CDTF">2017-02-05T13:03:31Z</dcterms:modified>
</cp:coreProperties>
</file>